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58" r:id="rId2"/>
    <p:sldId id="359" r:id="rId3"/>
    <p:sldId id="360" r:id="rId4"/>
    <p:sldId id="377" r:id="rId5"/>
    <p:sldId id="380" r:id="rId6"/>
    <p:sldId id="365" r:id="rId7"/>
    <p:sldId id="372" r:id="rId8"/>
    <p:sldId id="363" r:id="rId9"/>
    <p:sldId id="373" r:id="rId10"/>
    <p:sldId id="371" r:id="rId11"/>
    <p:sldId id="378" r:id="rId12"/>
    <p:sldId id="374" r:id="rId13"/>
    <p:sldId id="381" r:id="rId14"/>
    <p:sldId id="382" r:id="rId15"/>
    <p:sldId id="379" r:id="rId16"/>
    <p:sldId id="368" r:id="rId17"/>
    <p:sldId id="361" r:id="rId18"/>
    <p:sldId id="36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 showGuides="1">
      <p:cViewPr varScale="1">
        <p:scale>
          <a:sx n="54" d="100"/>
          <a:sy n="54" d="100"/>
        </p:scale>
        <p:origin x="133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E84BE-6F32-4A35-9812-739BAD8DB5B0}" type="datetimeFigureOut">
              <a:rPr lang="en-NZ" smtClean="0"/>
              <a:t>2/11/2017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D2E49-6E35-4DD6-A8A8-83BD10FEEA3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92602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E2D38-52DE-4B5C-8013-5EAE0448F9E4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17692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E2D38-52DE-4B5C-8013-5EAE0448F9E4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89499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30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35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7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3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70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12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8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1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3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9F07E-F862-4B62-9FF6-B7079CE2FBC1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worksafe.govt.nz/worksafe/information-guidance/all-guidance-items/bullying-guidelines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jp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www.worksafe.govt.nz/worksafe/information-guidance/all-guidance-items/bullying-guidelines/workplace-bullying" TargetMode="External"/><Relationship Id="rId7" Type="http://schemas.openxmlformats.org/officeDocument/2006/relationships/hyperlink" Target="http://www.nursingcouncil.org.nz/Nurses/Code-of-Conduct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worksafe.govt.nz/worksafe/toolshed/bullying-prevention-tools/questionnaire/questionnaire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://www.worksafe.govt.nz/worksafe/information-guidance/all-guidance-items/bullying-guidelines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/workplace-bullying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nurse.org.nz" TargetMode="External"/><Relationship Id="rId2" Type="http://schemas.openxmlformats.org/officeDocument/2006/relationships/hyperlink" Target="http://www.nurse.org.n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3429000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Professional support guides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Presentation 3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1843792"/>
            <a:ext cx="1374155" cy="13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2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343610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The Support guides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4 Presentations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1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1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03071" y="2261801"/>
            <a:ext cx="1714500" cy="17145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2671763" y="2274562"/>
            <a:ext cx="1714500" cy="171450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/>
        </p:nvSpPr>
        <p:spPr>
          <a:xfrm>
            <a:off x="4899377" y="2292453"/>
            <a:ext cx="1756263" cy="171450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/>
          <p:cNvSpPr/>
          <p:nvPr/>
        </p:nvSpPr>
        <p:spPr>
          <a:xfrm>
            <a:off x="7168754" y="2299027"/>
            <a:ext cx="1714500" cy="1714500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403071" y="4866388"/>
            <a:ext cx="17145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accent2"/>
                </a:solidFill>
              </a:rPr>
              <a:t>Who we are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College purpose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Membership options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Benefits/ Indemnity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3071" y="4133276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1. About 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71763" y="4866388"/>
            <a:ext cx="17145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accent2"/>
                </a:solidFill>
              </a:rPr>
              <a:t>Why we do portfolios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How to create a portfolio for a NCNZ recertification audit </a:t>
            </a: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Hard copy </a:t>
            </a: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Electronic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71763" y="4133276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2. Portfolios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00625" y="4861836"/>
            <a:ext cx="17145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accent2"/>
                </a:solidFill>
              </a:rPr>
              <a:t>Bullying defined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Recognising bullying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Reporting bullying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Managing a bullying situation</a:t>
            </a:r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20258" y="4133276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3. Bullying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68754" y="4861836"/>
            <a:ext cx="17145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accent2"/>
                </a:solidFill>
              </a:rPr>
              <a:t>Employer: How to manage performance improvement or disciplinary processes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Employee: How to engage successfully in a performance improvement process</a:t>
            </a:r>
          </a:p>
          <a:p>
            <a:pPr algn="ctr"/>
            <a:r>
              <a:rPr lang="en-US" sz="900">
                <a:solidFill>
                  <a:schemeClr val="accent2"/>
                </a:solidFill>
              </a:rPr>
              <a:t>Dealing with a disciplinary process</a:t>
            </a: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77808" y="4133276"/>
            <a:ext cx="1805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4. Practice issues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21" y="2661851"/>
            <a:ext cx="914400" cy="91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448" y="2673658"/>
            <a:ext cx="914400" cy="9144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08" y="2692503"/>
            <a:ext cx="914400" cy="914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13" y="2673658"/>
            <a:ext cx="914400" cy="914400"/>
          </a:xfrm>
          <a:prstGeom prst="rect">
            <a:avLst/>
          </a:prstGeom>
          <a:effectLst/>
        </p:spPr>
      </p:pic>
      <p:sp>
        <p:nvSpPr>
          <p:cNvPr id="3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dirty="0"/>
              <a:t>www.nurse.org.nz</a:t>
            </a:r>
          </a:p>
        </p:txBody>
      </p:sp>
    </p:spTree>
    <p:extLst>
      <p:ext uri="{BB962C8B-B14F-4D97-AF65-F5344CB8AC3E}">
        <p14:creationId xmlns:p14="http://schemas.microsoft.com/office/powerpoint/2010/main" val="376828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3429000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Bullying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Presentation 3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3701562" y="1671308"/>
            <a:ext cx="1756263" cy="171450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93" y="2071358"/>
            <a:ext cx="914400" cy="914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7" name="Rectangle 16"/>
          <p:cNvSpPr/>
          <p:nvPr/>
        </p:nvSpPr>
        <p:spPr>
          <a:xfrm>
            <a:off x="3714749" y="4412364"/>
            <a:ext cx="17145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accent2"/>
                </a:solidFill>
              </a:rPr>
              <a:t>Bullying defined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Recognising bullying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Reporting bullying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Managing a bullying situation</a:t>
            </a:r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6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475356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Section 1.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General information 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64102" y="4379949"/>
            <a:ext cx="6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This section is about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4102" y="4726198"/>
            <a:ext cx="68157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 Defining bullying</a:t>
            </a:r>
          </a:p>
          <a:p>
            <a:pPr algn="ctr"/>
            <a:r>
              <a:rPr lang="en-US" sz="1100" dirty="0"/>
              <a:t>Types of bullying and bullies</a:t>
            </a:r>
          </a:p>
          <a:p>
            <a:pPr algn="ctr"/>
            <a:endParaRPr lang="en-US" sz="1100" dirty="0"/>
          </a:p>
          <a:p>
            <a:pPr algn="ctr"/>
            <a:endParaRPr lang="en-US" sz="9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036" y="2618433"/>
            <a:ext cx="2619926" cy="15833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964009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043760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Defining bullying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What is it?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992654" y="2277387"/>
            <a:ext cx="3152386" cy="2851719"/>
            <a:chOff x="6567381" y="2774173"/>
            <a:chExt cx="11413928" cy="9309226"/>
          </a:xfrm>
        </p:grpSpPr>
        <p:grpSp>
          <p:nvGrpSpPr>
            <p:cNvPr id="26" name="Group 25"/>
            <p:cNvGrpSpPr/>
            <p:nvPr/>
          </p:nvGrpSpPr>
          <p:grpSpPr>
            <a:xfrm>
              <a:off x="10309860" y="2774173"/>
              <a:ext cx="3840480" cy="4765357"/>
              <a:chOff x="6670696" y="4439679"/>
              <a:chExt cx="3840480" cy="4765357"/>
            </a:xfrm>
          </p:grpSpPr>
          <p:sp>
            <p:nvSpPr>
              <p:cNvPr id="40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 dirty="0"/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 rot="10800000">
              <a:off x="10309860" y="7318042"/>
              <a:ext cx="3840480" cy="4765357"/>
              <a:chOff x="6670696" y="4439679"/>
              <a:chExt cx="3840480" cy="4765357"/>
            </a:xfrm>
          </p:grpSpPr>
          <p:sp>
            <p:nvSpPr>
              <p:cNvPr id="38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 dirty="0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 rot="5400000">
              <a:off x="13678391" y="5038757"/>
              <a:ext cx="3840480" cy="4765357"/>
              <a:chOff x="6670696" y="4439679"/>
              <a:chExt cx="3840480" cy="4765357"/>
            </a:xfrm>
          </p:grpSpPr>
          <p:sp>
            <p:nvSpPr>
              <p:cNvPr id="36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 rot="16200000">
              <a:off x="7029820" y="4979870"/>
              <a:ext cx="3840480" cy="4765357"/>
              <a:chOff x="6670696" y="4439679"/>
              <a:chExt cx="3840480" cy="4765357"/>
            </a:xfrm>
          </p:grpSpPr>
          <p:sp>
            <p:nvSpPr>
              <p:cNvPr id="34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0499" y="9515079"/>
              <a:ext cx="1219200" cy="121920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015" y="6811836"/>
              <a:ext cx="1219200" cy="1219200"/>
            </a:xfrm>
            <a:prstGeom prst="rect">
              <a:avLst/>
            </a:prstGeom>
          </p:spPr>
        </p:pic>
      </p:grpSp>
      <p:sp>
        <p:nvSpPr>
          <p:cNvPr id="42" name="Rectangle 41"/>
          <p:cNvSpPr/>
          <p:nvPr/>
        </p:nvSpPr>
        <p:spPr>
          <a:xfrm>
            <a:off x="5595589" y="1983522"/>
            <a:ext cx="3593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Actions that a person in the same circumstances would see as unreasonable e.g. victimizing, humiliating, intimidating or threatening.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66338" y="1657733"/>
            <a:ext cx="2616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Unreasonable behaviour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553496" y="4912681"/>
            <a:ext cx="36097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Can be a part of bullying and be perpetrated by groups or individuals towards groups or individuals.</a:t>
            </a:r>
          </a:p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Incidents with work colleagues outside of the work setting are also relevant e.g. at a social function.</a:t>
            </a:r>
          </a:p>
          <a:p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34292" y="4656519"/>
            <a:ext cx="322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Harassment and discrimination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" y="1961013"/>
            <a:ext cx="35964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Repeated and unreasonable behavior directed towards a worker or group of workers that creates a risk to health and safety e.g. personal attacks, put downs, undermining credibility, performance or confidence.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425194" y="1689595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Workplace bullying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33627" y="4912681"/>
            <a:ext cx="34261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Behaviour is persistent and can involve a range of actions overtime.</a:t>
            </a:r>
          </a:p>
          <a:p>
            <a:pPr algn="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Single incidents are not considered bullying but could escalate so don’t ignore them.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88500" y="4662359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Repeated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4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77" y="3454355"/>
            <a:ext cx="457200" cy="4572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026" y="2653220"/>
            <a:ext cx="457200" cy="457200"/>
          </a:xfrm>
          <a:prstGeom prst="rect">
            <a:avLst/>
          </a:prstGeom>
        </p:spPr>
      </p:pic>
      <p:sp>
        <p:nvSpPr>
          <p:cNvPr id="5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50969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574" y="113101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How it occurs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A variety of ways…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2" y="3311125"/>
            <a:ext cx="9144000" cy="25717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1" y="3311125"/>
            <a:ext cx="9144000" cy="2571749"/>
          </a:xfrm>
          <a:prstGeom prst="rect">
            <a:avLst/>
          </a:prstGeom>
          <a:solidFill>
            <a:schemeClr val="tx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341" y="2096917"/>
            <a:ext cx="3614057" cy="35691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Rectangle 14"/>
          <p:cNvSpPr/>
          <p:nvPr/>
        </p:nvSpPr>
        <p:spPr>
          <a:xfrm>
            <a:off x="4959197" y="2243717"/>
            <a:ext cx="3363686" cy="213481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/>
          <p:cNvSpPr/>
          <p:nvPr/>
        </p:nvSpPr>
        <p:spPr>
          <a:xfrm>
            <a:off x="1157392" y="4554518"/>
            <a:ext cx="36929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May occur at work or outside of normal work hours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2272" y="4250645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Outside of work</a:t>
            </a:r>
          </a:p>
        </p:txBody>
      </p:sp>
      <p:sp>
        <p:nvSpPr>
          <p:cNvPr id="18" name="Oval 17"/>
          <p:cNvSpPr/>
          <p:nvPr/>
        </p:nvSpPr>
        <p:spPr>
          <a:xfrm>
            <a:off x="438277" y="3557198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1150365" y="5255171"/>
            <a:ext cx="36929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Can be directed at a single worker or group and carried out by one person or a group.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7392" y="4910556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Single or multiple</a:t>
            </a:r>
          </a:p>
        </p:txBody>
      </p:sp>
      <p:sp>
        <p:nvSpPr>
          <p:cNvPr id="21" name="Oval 20"/>
          <p:cNvSpPr/>
          <p:nvPr/>
        </p:nvSpPr>
        <p:spPr>
          <a:xfrm>
            <a:off x="438277" y="4298630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438277" y="5037824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5" y="3717218"/>
            <a:ext cx="228600" cy="2286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157392" y="3632740"/>
            <a:ext cx="34807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Bullying can occur in a number of ways: email, text, online forums, social media, face to face, ‘behind someone's back’, or with exclusion behaviours.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16" y="5136852"/>
            <a:ext cx="315737" cy="315737"/>
          </a:xfrm>
          <a:prstGeom prst="rect">
            <a:avLst/>
          </a:prstGeom>
        </p:spPr>
      </p:pic>
      <p:sp>
        <p:nvSpPr>
          <p:cNvPr id="3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1" y="4402481"/>
            <a:ext cx="282842" cy="2828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0821" y="2216717"/>
            <a:ext cx="3441179" cy="2215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1181011" y="3338133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How? </a:t>
            </a:r>
          </a:p>
        </p:txBody>
      </p:sp>
    </p:spTree>
    <p:extLst>
      <p:ext uri="{BB962C8B-B14F-4D97-AF65-F5344CB8AC3E}">
        <p14:creationId xmlns:p14="http://schemas.microsoft.com/office/powerpoint/2010/main" val="753426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026885" y="2570179"/>
            <a:ext cx="36929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Deliberate and repeated targeting of employee(s) leaving the employee (s) feeling isolated, powerless and worthless. Can form a pattern and may lead to a string of resignations.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6885" y="2257880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By managers</a:t>
            </a:r>
          </a:p>
        </p:txBody>
      </p:sp>
      <p:sp>
        <p:nvSpPr>
          <p:cNvPr id="16" name="Oval 15"/>
          <p:cNvSpPr/>
          <p:nvPr/>
        </p:nvSpPr>
        <p:spPr>
          <a:xfrm>
            <a:off x="4290709" y="2363508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05" y="2515757"/>
            <a:ext cx="228600" cy="22860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4310364" y="4290571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/>
          <p:cNvSpPr/>
          <p:nvPr/>
        </p:nvSpPr>
        <p:spPr>
          <a:xfrm>
            <a:off x="5031511" y="4570719"/>
            <a:ext cx="36929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Unwelcome comments, gestures or comments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Physical, degrading or threatening behavior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Abuse of power, isolation, discrimination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Put downs - ‘sending to Coventry’.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6885" y="4236376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By colleagues</a:t>
            </a:r>
          </a:p>
        </p:txBody>
      </p:sp>
      <p:sp>
        <p:nvSpPr>
          <p:cNvPr id="23" name="Oval 22"/>
          <p:cNvSpPr/>
          <p:nvPr/>
        </p:nvSpPr>
        <p:spPr>
          <a:xfrm>
            <a:off x="4328272" y="543839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778" y="4434626"/>
            <a:ext cx="2286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778" y="5582750"/>
            <a:ext cx="228600" cy="22860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4691159" y="1399493"/>
            <a:ext cx="4400550" cy="727443"/>
            <a:chOff x="6324600" y="633031"/>
            <a:chExt cx="5867400" cy="969924"/>
          </a:xfrm>
        </p:grpSpPr>
        <p:sp>
          <p:nvSpPr>
            <p:cNvPr id="31" name="TextBox 30"/>
            <p:cNvSpPr txBox="1"/>
            <p:nvPr/>
          </p:nvSpPr>
          <p:spPr>
            <a:xfrm>
              <a:off x="6324600" y="633031"/>
              <a:ext cx="58674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Workplace bullies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324600" y="1119330"/>
              <a:ext cx="5243732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Where’s this coming from?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15084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891334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367584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843834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320084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1194467" y="1417638"/>
            <a:ext cx="6567234" cy="417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40"/>
          <p:cNvSpPr txBox="1"/>
          <p:nvPr/>
        </p:nvSpPr>
        <p:spPr>
          <a:xfrm>
            <a:off x="4728737" y="6532771"/>
            <a:ext cx="4772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sp>
        <p:nvSpPr>
          <p:cNvPr id="42" name="Rectangle 41"/>
          <p:cNvSpPr/>
          <p:nvPr/>
        </p:nvSpPr>
        <p:spPr>
          <a:xfrm>
            <a:off x="5026885" y="5744274"/>
            <a:ext cx="36929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Can also be directed at or perpetrated by others such as: clients, patients, students, patient family members and members of the public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6885" y="5385743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bas Neue" panose="020B0606020202050201" pitchFamily="34" charset="0"/>
              </a:rPr>
              <a:t>Other possible perpetrators/ victims</a:t>
            </a:r>
          </a:p>
        </p:txBody>
      </p:sp>
      <p:sp>
        <p:nvSpPr>
          <p:cNvPr id="44" name="Oval 43"/>
          <p:cNvSpPr/>
          <p:nvPr/>
        </p:nvSpPr>
        <p:spPr>
          <a:xfrm>
            <a:off x="4318758" y="3286801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990" y="3404554"/>
            <a:ext cx="224515" cy="315603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026885" y="3272924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By employees</a:t>
            </a:r>
          </a:p>
        </p:txBody>
      </p:sp>
      <p:sp>
        <p:nvSpPr>
          <p:cNvPr id="2" name="Rectangle 1"/>
          <p:cNvSpPr/>
          <p:nvPr/>
        </p:nvSpPr>
        <p:spPr>
          <a:xfrm>
            <a:off x="5040392" y="3604379"/>
            <a:ext cx="370208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A notable 15% of all bullying is directed towards managers. Often presents as the withdrawal of cooperation and/ or communication by employee(s). </a:t>
            </a:r>
          </a:p>
        </p:txBody>
      </p:sp>
    </p:spTree>
    <p:extLst>
      <p:ext uri="{BB962C8B-B14F-4D97-AF65-F5344CB8AC3E}">
        <p14:creationId xmlns:p14="http://schemas.microsoft.com/office/powerpoint/2010/main" val="550370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3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601" y="1110684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Types of bully and bullying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More than you think….?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Freeform 5"/>
          <p:cNvSpPr>
            <a:spLocks/>
          </p:cNvSpPr>
          <p:nvPr/>
        </p:nvSpPr>
        <p:spPr bwMode="auto">
          <a:xfrm>
            <a:off x="3150183" y="2028394"/>
            <a:ext cx="1957388" cy="1454944"/>
          </a:xfrm>
          <a:custGeom>
            <a:avLst/>
            <a:gdLst>
              <a:gd name="T0" fmla="*/ 820 w 886"/>
              <a:gd name="T1" fmla="*/ 261 h 659"/>
              <a:gd name="T2" fmla="*/ 750 w 886"/>
              <a:gd name="T3" fmla="*/ 290 h 659"/>
              <a:gd name="T4" fmla="*/ 724 w 886"/>
              <a:gd name="T5" fmla="*/ 251 h 659"/>
              <a:gd name="T6" fmla="*/ 723 w 886"/>
              <a:gd name="T7" fmla="*/ 251 h 659"/>
              <a:gd name="T8" fmla="*/ 723 w 886"/>
              <a:gd name="T9" fmla="*/ 5 h 659"/>
              <a:gd name="T10" fmla="*/ 644 w 886"/>
              <a:gd name="T11" fmla="*/ 0 h 659"/>
              <a:gd name="T12" fmla="*/ 148 w 886"/>
              <a:gd name="T13" fmla="*/ 189 h 659"/>
              <a:gd name="T14" fmla="*/ 7 w 886"/>
              <a:gd name="T15" fmla="*/ 573 h 659"/>
              <a:gd name="T16" fmla="*/ 6 w 886"/>
              <a:gd name="T17" fmla="*/ 586 h 659"/>
              <a:gd name="T18" fmla="*/ 0 w 886"/>
              <a:gd name="T19" fmla="*/ 659 h 659"/>
              <a:gd name="T20" fmla="*/ 175 w 886"/>
              <a:gd name="T21" fmla="*/ 659 h 659"/>
              <a:gd name="T22" fmla="*/ 175 w 886"/>
              <a:gd name="T23" fmla="*/ 659 h 659"/>
              <a:gd name="T24" fmla="*/ 214 w 886"/>
              <a:gd name="T25" fmla="*/ 632 h 659"/>
              <a:gd name="T26" fmla="*/ 185 w 886"/>
              <a:gd name="T27" fmla="*/ 563 h 659"/>
              <a:gd name="T28" fmla="*/ 311 w 886"/>
              <a:gd name="T29" fmla="*/ 563 h 659"/>
              <a:gd name="T30" fmla="*/ 282 w 886"/>
              <a:gd name="T31" fmla="*/ 632 h 659"/>
              <a:gd name="T32" fmla="*/ 336 w 886"/>
              <a:gd name="T33" fmla="*/ 659 h 659"/>
              <a:gd name="T34" fmla="*/ 723 w 886"/>
              <a:gd name="T35" fmla="*/ 659 h 659"/>
              <a:gd name="T36" fmla="*/ 723 w 886"/>
              <a:gd name="T37" fmla="*/ 412 h 659"/>
              <a:gd name="T38" fmla="*/ 750 w 886"/>
              <a:gd name="T39" fmla="*/ 358 h 659"/>
              <a:gd name="T40" fmla="*/ 820 w 886"/>
              <a:gd name="T41" fmla="*/ 387 h 659"/>
              <a:gd name="T42" fmla="*/ 820 w 886"/>
              <a:gd name="T43" fmla="*/ 261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6" h="659">
                <a:moveTo>
                  <a:pt x="820" y="261"/>
                </a:moveTo>
                <a:cubicBezTo>
                  <a:pt x="781" y="255"/>
                  <a:pt x="777" y="277"/>
                  <a:pt x="750" y="290"/>
                </a:cubicBezTo>
                <a:cubicBezTo>
                  <a:pt x="737" y="296"/>
                  <a:pt x="726" y="287"/>
                  <a:pt x="724" y="251"/>
                </a:cubicBezTo>
                <a:cubicBezTo>
                  <a:pt x="723" y="251"/>
                  <a:pt x="723" y="251"/>
                  <a:pt x="723" y="251"/>
                </a:cubicBezTo>
                <a:cubicBezTo>
                  <a:pt x="723" y="5"/>
                  <a:pt x="723" y="5"/>
                  <a:pt x="723" y="5"/>
                </a:cubicBezTo>
                <a:cubicBezTo>
                  <a:pt x="697" y="1"/>
                  <a:pt x="671" y="0"/>
                  <a:pt x="644" y="0"/>
                </a:cubicBezTo>
                <a:cubicBezTo>
                  <a:pt x="416" y="0"/>
                  <a:pt x="259" y="60"/>
                  <a:pt x="148" y="189"/>
                </a:cubicBezTo>
                <a:cubicBezTo>
                  <a:pt x="36" y="319"/>
                  <a:pt x="16" y="497"/>
                  <a:pt x="7" y="573"/>
                </a:cubicBezTo>
                <a:cubicBezTo>
                  <a:pt x="7" y="578"/>
                  <a:pt x="6" y="583"/>
                  <a:pt x="6" y="586"/>
                </a:cubicBezTo>
                <a:cubicBezTo>
                  <a:pt x="2" y="616"/>
                  <a:pt x="0" y="640"/>
                  <a:pt x="0" y="659"/>
                </a:cubicBezTo>
                <a:cubicBezTo>
                  <a:pt x="175" y="659"/>
                  <a:pt x="175" y="659"/>
                  <a:pt x="175" y="659"/>
                </a:cubicBezTo>
                <a:cubicBezTo>
                  <a:pt x="175" y="659"/>
                  <a:pt x="175" y="659"/>
                  <a:pt x="175" y="659"/>
                </a:cubicBezTo>
                <a:cubicBezTo>
                  <a:pt x="211" y="656"/>
                  <a:pt x="220" y="645"/>
                  <a:pt x="214" y="632"/>
                </a:cubicBezTo>
                <a:cubicBezTo>
                  <a:pt x="202" y="605"/>
                  <a:pt x="179" y="601"/>
                  <a:pt x="185" y="563"/>
                </a:cubicBezTo>
                <a:cubicBezTo>
                  <a:pt x="195" y="496"/>
                  <a:pt x="301" y="496"/>
                  <a:pt x="311" y="563"/>
                </a:cubicBezTo>
                <a:cubicBezTo>
                  <a:pt x="317" y="601"/>
                  <a:pt x="295" y="605"/>
                  <a:pt x="282" y="632"/>
                </a:cubicBezTo>
                <a:cubicBezTo>
                  <a:pt x="276" y="647"/>
                  <a:pt x="287" y="659"/>
                  <a:pt x="336" y="659"/>
                </a:cubicBezTo>
                <a:cubicBezTo>
                  <a:pt x="723" y="659"/>
                  <a:pt x="723" y="659"/>
                  <a:pt x="723" y="659"/>
                </a:cubicBezTo>
                <a:cubicBezTo>
                  <a:pt x="723" y="412"/>
                  <a:pt x="723" y="412"/>
                  <a:pt x="723" y="412"/>
                </a:cubicBezTo>
                <a:cubicBezTo>
                  <a:pt x="723" y="363"/>
                  <a:pt x="735" y="352"/>
                  <a:pt x="750" y="358"/>
                </a:cubicBezTo>
                <a:cubicBezTo>
                  <a:pt x="777" y="370"/>
                  <a:pt x="781" y="393"/>
                  <a:pt x="820" y="387"/>
                </a:cubicBezTo>
                <a:cubicBezTo>
                  <a:pt x="886" y="377"/>
                  <a:pt x="886" y="271"/>
                  <a:pt x="820" y="2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3181140" y="4378688"/>
            <a:ext cx="2864644" cy="1506140"/>
          </a:xfrm>
          <a:custGeom>
            <a:avLst/>
            <a:gdLst>
              <a:gd name="T0" fmla="*/ 424 w 1297"/>
              <a:gd name="T1" fmla="*/ 682 h 682"/>
              <a:gd name="T2" fmla="*/ 1297 w 1297"/>
              <a:gd name="T3" fmla="*/ 682 h 682"/>
              <a:gd name="T4" fmla="*/ 1128 w 1297"/>
              <a:gd name="T5" fmla="*/ 516 h 682"/>
              <a:gd name="T6" fmla="*/ 1040 w 1297"/>
              <a:gd name="T7" fmla="*/ 198 h 682"/>
              <a:gd name="T8" fmla="*/ 1048 w 1297"/>
              <a:gd name="T9" fmla="*/ 162 h 682"/>
              <a:gd name="T10" fmla="*/ 782 w 1297"/>
              <a:gd name="T11" fmla="*/ 162 h 682"/>
              <a:gd name="T12" fmla="*/ 728 w 1297"/>
              <a:gd name="T13" fmla="*/ 136 h 682"/>
              <a:gd name="T14" fmla="*/ 757 w 1297"/>
              <a:gd name="T15" fmla="*/ 66 h 682"/>
              <a:gd name="T16" fmla="*/ 631 w 1297"/>
              <a:gd name="T17" fmla="*/ 66 h 682"/>
              <a:gd name="T18" fmla="*/ 660 w 1297"/>
              <a:gd name="T19" fmla="*/ 136 h 682"/>
              <a:gd name="T20" fmla="*/ 621 w 1297"/>
              <a:gd name="T21" fmla="*/ 162 h 682"/>
              <a:gd name="T22" fmla="*/ 621 w 1297"/>
              <a:gd name="T23" fmla="*/ 162 h 682"/>
              <a:gd name="T24" fmla="*/ 539 w 1297"/>
              <a:gd name="T25" fmla="*/ 162 h 682"/>
              <a:gd name="T26" fmla="*/ 308 w 1297"/>
              <a:gd name="T27" fmla="*/ 162 h 682"/>
              <a:gd name="T28" fmla="*/ 308 w 1297"/>
              <a:gd name="T29" fmla="*/ 163 h 682"/>
              <a:gd name="T30" fmla="*/ 270 w 1297"/>
              <a:gd name="T31" fmla="*/ 189 h 682"/>
              <a:gd name="T32" fmla="*/ 299 w 1297"/>
              <a:gd name="T33" fmla="*/ 259 h 682"/>
              <a:gd name="T34" fmla="*/ 173 w 1297"/>
              <a:gd name="T35" fmla="*/ 259 h 682"/>
              <a:gd name="T36" fmla="*/ 202 w 1297"/>
              <a:gd name="T37" fmla="*/ 189 h 682"/>
              <a:gd name="T38" fmla="*/ 147 w 1297"/>
              <a:gd name="T39" fmla="*/ 162 h 682"/>
              <a:gd name="T40" fmla="*/ 0 w 1297"/>
              <a:gd name="T41" fmla="*/ 162 h 682"/>
              <a:gd name="T42" fmla="*/ 8 w 1297"/>
              <a:gd name="T43" fmla="*/ 173 h 682"/>
              <a:gd name="T44" fmla="*/ 28 w 1297"/>
              <a:gd name="T45" fmla="*/ 249 h 682"/>
              <a:gd name="T46" fmla="*/ 35 w 1297"/>
              <a:gd name="T47" fmla="*/ 256 h 682"/>
              <a:gd name="T48" fmla="*/ 45 w 1297"/>
              <a:gd name="T49" fmla="*/ 288 h 682"/>
              <a:gd name="T50" fmla="*/ 103 w 1297"/>
              <a:gd name="T51" fmla="*/ 473 h 682"/>
              <a:gd name="T52" fmla="*/ 202 w 1297"/>
              <a:gd name="T53" fmla="*/ 491 h 682"/>
              <a:gd name="T54" fmla="*/ 323 w 1297"/>
              <a:gd name="T55" fmla="*/ 478 h 682"/>
              <a:gd name="T56" fmla="*/ 358 w 1297"/>
              <a:gd name="T57" fmla="*/ 473 h 682"/>
              <a:gd name="T58" fmla="*/ 392 w 1297"/>
              <a:gd name="T59" fmla="*/ 468 h 682"/>
              <a:gd name="T60" fmla="*/ 396 w 1297"/>
              <a:gd name="T61" fmla="*/ 467 h 682"/>
              <a:gd name="T62" fmla="*/ 431 w 1297"/>
              <a:gd name="T63" fmla="*/ 571 h 682"/>
              <a:gd name="T64" fmla="*/ 441 w 1297"/>
              <a:gd name="T65" fmla="*/ 633 h 682"/>
              <a:gd name="T66" fmla="*/ 424 w 1297"/>
              <a:gd name="T67" fmla="*/ 682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97" h="682">
                <a:moveTo>
                  <a:pt x="424" y="682"/>
                </a:moveTo>
                <a:cubicBezTo>
                  <a:pt x="1297" y="682"/>
                  <a:pt x="1297" y="682"/>
                  <a:pt x="1297" y="682"/>
                </a:cubicBezTo>
                <a:cubicBezTo>
                  <a:pt x="1254" y="649"/>
                  <a:pt x="1161" y="573"/>
                  <a:pt x="1128" y="516"/>
                </a:cubicBezTo>
                <a:cubicBezTo>
                  <a:pt x="1102" y="473"/>
                  <a:pt x="1020" y="321"/>
                  <a:pt x="1040" y="198"/>
                </a:cubicBezTo>
                <a:cubicBezTo>
                  <a:pt x="1042" y="185"/>
                  <a:pt x="1045" y="173"/>
                  <a:pt x="1048" y="162"/>
                </a:cubicBezTo>
                <a:cubicBezTo>
                  <a:pt x="782" y="162"/>
                  <a:pt x="782" y="162"/>
                  <a:pt x="782" y="162"/>
                </a:cubicBezTo>
                <a:cubicBezTo>
                  <a:pt x="733" y="162"/>
                  <a:pt x="722" y="150"/>
                  <a:pt x="728" y="136"/>
                </a:cubicBezTo>
                <a:cubicBezTo>
                  <a:pt x="741" y="108"/>
                  <a:pt x="763" y="105"/>
                  <a:pt x="757" y="66"/>
                </a:cubicBezTo>
                <a:cubicBezTo>
                  <a:pt x="747" y="0"/>
                  <a:pt x="641" y="0"/>
                  <a:pt x="631" y="66"/>
                </a:cubicBezTo>
                <a:cubicBezTo>
                  <a:pt x="625" y="105"/>
                  <a:pt x="648" y="108"/>
                  <a:pt x="660" y="136"/>
                </a:cubicBezTo>
                <a:cubicBezTo>
                  <a:pt x="666" y="149"/>
                  <a:pt x="657" y="159"/>
                  <a:pt x="621" y="162"/>
                </a:cubicBezTo>
                <a:cubicBezTo>
                  <a:pt x="621" y="162"/>
                  <a:pt x="621" y="162"/>
                  <a:pt x="621" y="162"/>
                </a:cubicBezTo>
                <a:cubicBezTo>
                  <a:pt x="539" y="162"/>
                  <a:pt x="539" y="162"/>
                  <a:pt x="53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3"/>
                  <a:pt x="308" y="163"/>
                  <a:pt x="308" y="163"/>
                </a:cubicBezTo>
                <a:cubicBezTo>
                  <a:pt x="273" y="165"/>
                  <a:pt x="264" y="176"/>
                  <a:pt x="270" y="189"/>
                </a:cubicBezTo>
                <a:cubicBezTo>
                  <a:pt x="282" y="216"/>
                  <a:pt x="305" y="220"/>
                  <a:pt x="299" y="259"/>
                </a:cubicBezTo>
                <a:cubicBezTo>
                  <a:pt x="288" y="325"/>
                  <a:pt x="183" y="325"/>
                  <a:pt x="173" y="259"/>
                </a:cubicBezTo>
                <a:cubicBezTo>
                  <a:pt x="167" y="220"/>
                  <a:pt x="189" y="216"/>
                  <a:pt x="202" y="189"/>
                </a:cubicBezTo>
                <a:cubicBezTo>
                  <a:pt x="208" y="174"/>
                  <a:pt x="197" y="162"/>
                  <a:pt x="147" y="162"/>
                </a:cubicBezTo>
                <a:cubicBezTo>
                  <a:pt x="0" y="162"/>
                  <a:pt x="0" y="162"/>
                  <a:pt x="0" y="162"/>
                </a:cubicBezTo>
                <a:cubicBezTo>
                  <a:pt x="8" y="173"/>
                  <a:pt x="8" y="173"/>
                  <a:pt x="8" y="173"/>
                </a:cubicBezTo>
                <a:cubicBezTo>
                  <a:pt x="6" y="193"/>
                  <a:pt x="5" y="227"/>
                  <a:pt x="28" y="249"/>
                </a:cubicBezTo>
                <a:cubicBezTo>
                  <a:pt x="30" y="252"/>
                  <a:pt x="33" y="254"/>
                  <a:pt x="35" y="256"/>
                </a:cubicBezTo>
                <a:cubicBezTo>
                  <a:pt x="50" y="271"/>
                  <a:pt x="50" y="271"/>
                  <a:pt x="45" y="288"/>
                </a:cubicBezTo>
                <a:cubicBezTo>
                  <a:pt x="7" y="403"/>
                  <a:pt x="55" y="452"/>
                  <a:pt x="103" y="473"/>
                </a:cubicBezTo>
                <a:cubicBezTo>
                  <a:pt x="130" y="485"/>
                  <a:pt x="163" y="491"/>
                  <a:pt x="202" y="491"/>
                </a:cubicBezTo>
                <a:cubicBezTo>
                  <a:pt x="246" y="491"/>
                  <a:pt x="289" y="484"/>
                  <a:pt x="323" y="478"/>
                </a:cubicBezTo>
                <a:cubicBezTo>
                  <a:pt x="337" y="476"/>
                  <a:pt x="349" y="474"/>
                  <a:pt x="358" y="473"/>
                </a:cubicBezTo>
                <a:cubicBezTo>
                  <a:pt x="372" y="471"/>
                  <a:pt x="383" y="469"/>
                  <a:pt x="392" y="468"/>
                </a:cubicBezTo>
                <a:cubicBezTo>
                  <a:pt x="394" y="467"/>
                  <a:pt x="395" y="467"/>
                  <a:pt x="396" y="467"/>
                </a:cubicBezTo>
                <a:cubicBezTo>
                  <a:pt x="402" y="498"/>
                  <a:pt x="417" y="548"/>
                  <a:pt x="431" y="571"/>
                </a:cubicBezTo>
                <a:cubicBezTo>
                  <a:pt x="442" y="589"/>
                  <a:pt x="446" y="613"/>
                  <a:pt x="441" y="633"/>
                </a:cubicBezTo>
                <a:cubicBezTo>
                  <a:pt x="437" y="647"/>
                  <a:pt x="430" y="666"/>
                  <a:pt x="424" y="6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4746811" y="2039109"/>
            <a:ext cx="1327547" cy="1803797"/>
          </a:xfrm>
          <a:custGeom>
            <a:avLst/>
            <a:gdLst>
              <a:gd name="T0" fmla="*/ 533 w 601"/>
              <a:gd name="T1" fmla="*/ 343 h 817"/>
              <a:gd name="T2" fmla="*/ 400 w 601"/>
              <a:gd name="T3" fmla="*/ 173 h 817"/>
              <a:gd name="T4" fmla="*/ 0 w 601"/>
              <a:gd name="T5" fmla="*/ 0 h 817"/>
              <a:gd name="T6" fmla="*/ 0 w 601"/>
              <a:gd name="T7" fmla="*/ 246 h 817"/>
              <a:gd name="T8" fmla="*/ 1 w 601"/>
              <a:gd name="T9" fmla="*/ 246 h 817"/>
              <a:gd name="T10" fmla="*/ 27 w 601"/>
              <a:gd name="T11" fmla="*/ 285 h 817"/>
              <a:gd name="T12" fmla="*/ 97 w 601"/>
              <a:gd name="T13" fmla="*/ 256 h 817"/>
              <a:gd name="T14" fmla="*/ 97 w 601"/>
              <a:gd name="T15" fmla="*/ 382 h 817"/>
              <a:gd name="T16" fmla="*/ 27 w 601"/>
              <a:gd name="T17" fmla="*/ 353 h 817"/>
              <a:gd name="T18" fmla="*/ 0 w 601"/>
              <a:gd name="T19" fmla="*/ 407 h 817"/>
              <a:gd name="T20" fmla="*/ 0 w 601"/>
              <a:gd name="T21" fmla="*/ 654 h 817"/>
              <a:gd name="T22" fmla="*/ 327 w 601"/>
              <a:gd name="T23" fmla="*/ 654 h 817"/>
              <a:gd name="T24" fmla="*/ 381 w 601"/>
              <a:gd name="T25" fmla="*/ 681 h 817"/>
              <a:gd name="T26" fmla="*/ 352 w 601"/>
              <a:gd name="T27" fmla="*/ 750 h 817"/>
              <a:gd name="T28" fmla="*/ 478 w 601"/>
              <a:gd name="T29" fmla="*/ 750 h 817"/>
              <a:gd name="T30" fmla="*/ 449 w 601"/>
              <a:gd name="T31" fmla="*/ 681 h 817"/>
              <a:gd name="T32" fmla="*/ 488 w 601"/>
              <a:gd name="T33" fmla="*/ 654 h 817"/>
              <a:gd name="T34" fmla="*/ 488 w 601"/>
              <a:gd name="T35" fmla="*/ 654 h 817"/>
              <a:gd name="T36" fmla="*/ 591 w 601"/>
              <a:gd name="T37" fmla="*/ 654 h 817"/>
              <a:gd name="T38" fmla="*/ 594 w 601"/>
              <a:gd name="T39" fmla="*/ 616 h 817"/>
              <a:gd name="T40" fmla="*/ 533 w 601"/>
              <a:gd name="T41" fmla="*/ 343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1" h="817">
                <a:moveTo>
                  <a:pt x="533" y="343"/>
                </a:moveTo>
                <a:cubicBezTo>
                  <a:pt x="488" y="260"/>
                  <a:pt x="431" y="201"/>
                  <a:pt x="400" y="173"/>
                </a:cubicBezTo>
                <a:cubicBezTo>
                  <a:pt x="333" y="110"/>
                  <a:pt x="179" y="21"/>
                  <a:pt x="0" y="0"/>
                </a:cubicBezTo>
                <a:cubicBezTo>
                  <a:pt x="0" y="246"/>
                  <a:pt x="0" y="246"/>
                  <a:pt x="0" y="246"/>
                </a:cubicBezTo>
                <a:cubicBezTo>
                  <a:pt x="1" y="246"/>
                  <a:pt x="1" y="246"/>
                  <a:pt x="1" y="246"/>
                </a:cubicBezTo>
                <a:cubicBezTo>
                  <a:pt x="3" y="282"/>
                  <a:pt x="14" y="291"/>
                  <a:pt x="27" y="285"/>
                </a:cubicBezTo>
                <a:cubicBezTo>
                  <a:pt x="54" y="272"/>
                  <a:pt x="58" y="250"/>
                  <a:pt x="97" y="256"/>
                </a:cubicBezTo>
                <a:cubicBezTo>
                  <a:pt x="163" y="266"/>
                  <a:pt x="163" y="372"/>
                  <a:pt x="97" y="382"/>
                </a:cubicBezTo>
                <a:cubicBezTo>
                  <a:pt x="58" y="388"/>
                  <a:pt x="54" y="365"/>
                  <a:pt x="27" y="353"/>
                </a:cubicBezTo>
                <a:cubicBezTo>
                  <a:pt x="12" y="347"/>
                  <a:pt x="0" y="358"/>
                  <a:pt x="0" y="407"/>
                </a:cubicBezTo>
                <a:cubicBezTo>
                  <a:pt x="0" y="654"/>
                  <a:pt x="0" y="654"/>
                  <a:pt x="0" y="654"/>
                </a:cubicBezTo>
                <a:cubicBezTo>
                  <a:pt x="327" y="654"/>
                  <a:pt x="327" y="654"/>
                  <a:pt x="327" y="654"/>
                </a:cubicBezTo>
                <a:cubicBezTo>
                  <a:pt x="376" y="654"/>
                  <a:pt x="388" y="666"/>
                  <a:pt x="381" y="681"/>
                </a:cubicBezTo>
                <a:cubicBezTo>
                  <a:pt x="369" y="708"/>
                  <a:pt x="346" y="712"/>
                  <a:pt x="352" y="750"/>
                </a:cubicBezTo>
                <a:cubicBezTo>
                  <a:pt x="363" y="817"/>
                  <a:pt x="468" y="817"/>
                  <a:pt x="478" y="750"/>
                </a:cubicBezTo>
                <a:cubicBezTo>
                  <a:pt x="484" y="712"/>
                  <a:pt x="462" y="708"/>
                  <a:pt x="449" y="681"/>
                </a:cubicBezTo>
                <a:cubicBezTo>
                  <a:pt x="444" y="668"/>
                  <a:pt x="452" y="657"/>
                  <a:pt x="488" y="654"/>
                </a:cubicBezTo>
                <a:cubicBezTo>
                  <a:pt x="488" y="654"/>
                  <a:pt x="488" y="654"/>
                  <a:pt x="488" y="654"/>
                </a:cubicBezTo>
                <a:cubicBezTo>
                  <a:pt x="591" y="654"/>
                  <a:pt x="591" y="654"/>
                  <a:pt x="591" y="654"/>
                </a:cubicBezTo>
                <a:cubicBezTo>
                  <a:pt x="592" y="642"/>
                  <a:pt x="593" y="629"/>
                  <a:pt x="594" y="616"/>
                </a:cubicBezTo>
                <a:cubicBezTo>
                  <a:pt x="601" y="524"/>
                  <a:pt x="580" y="432"/>
                  <a:pt x="533" y="3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4012196" y="3483338"/>
            <a:ext cx="2040731" cy="1253728"/>
          </a:xfrm>
          <a:custGeom>
            <a:avLst/>
            <a:gdLst>
              <a:gd name="T0" fmla="*/ 821 w 924"/>
              <a:gd name="T1" fmla="*/ 0 h 568"/>
              <a:gd name="T2" fmla="*/ 821 w 924"/>
              <a:gd name="T3" fmla="*/ 0 h 568"/>
              <a:gd name="T4" fmla="*/ 782 w 924"/>
              <a:gd name="T5" fmla="*/ 27 h 568"/>
              <a:gd name="T6" fmla="*/ 811 w 924"/>
              <a:gd name="T7" fmla="*/ 96 h 568"/>
              <a:gd name="T8" fmla="*/ 685 w 924"/>
              <a:gd name="T9" fmla="*/ 96 h 568"/>
              <a:gd name="T10" fmla="*/ 714 w 924"/>
              <a:gd name="T11" fmla="*/ 27 h 568"/>
              <a:gd name="T12" fmla="*/ 660 w 924"/>
              <a:gd name="T13" fmla="*/ 0 h 568"/>
              <a:gd name="T14" fmla="*/ 333 w 924"/>
              <a:gd name="T15" fmla="*/ 0 h 568"/>
              <a:gd name="T16" fmla="*/ 163 w 924"/>
              <a:gd name="T17" fmla="*/ 0 h 568"/>
              <a:gd name="T18" fmla="*/ 163 w 924"/>
              <a:gd name="T19" fmla="*/ 194 h 568"/>
              <a:gd name="T20" fmla="*/ 136 w 924"/>
              <a:gd name="T21" fmla="*/ 248 h 568"/>
              <a:gd name="T22" fmla="*/ 66 w 924"/>
              <a:gd name="T23" fmla="*/ 219 h 568"/>
              <a:gd name="T24" fmla="*/ 66 w 924"/>
              <a:gd name="T25" fmla="*/ 345 h 568"/>
              <a:gd name="T26" fmla="*/ 136 w 924"/>
              <a:gd name="T27" fmla="*/ 317 h 568"/>
              <a:gd name="T28" fmla="*/ 162 w 924"/>
              <a:gd name="T29" fmla="*/ 355 h 568"/>
              <a:gd name="T30" fmla="*/ 163 w 924"/>
              <a:gd name="T31" fmla="*/ 355 h 568"/>
              <a:gd name="T32" fmla="*/ 163 w 924"/>
              <a:gd name="T33" fmla="*/ 568 h 568"/>
              <a:gd name="T34" fmla="*/ 245 w 924"/>
              <a:gd name="T35" fmla="*/ 568 h 568"/>
              <a:gd name="T36" fmla="*/ 245 w 924"/>
              <a:gd name="T37" fmla="*/ 568 h 568"/>
              <a:gd name="T38" fmla="*/ 284 w 924"/>
              <a:gd name="T39" fmla="*/ 542 h 568"/>
              <a:gd name="T40" fmla="*/ 255 w 924"/>
              <a:gd name="T41" fmla="*/ 472 h 568"/>
              <a:gd name="T42" fmla="*/ 381 w 924"/>
              <a:gd name="T43" fmla="*/ 472 h 568"/>
              <a:gd name="T44" fmla="*/ 352 w 924"/>
              <a:gd name="T45" fmla="*/ 542 h 568"/>
              <a:gd name="T46" fmla="*/ 406 w 924"/>
              <a:gd name="T47" fmla="*/ 568 h 568"/>
              <a:gd name="T48" fmla="*/ 672 w 924"/>
              <a:gd name="T49" fmla="*/ 568 h 568"/>
              <a:gd name="T50" fmla="*/ 730 w 924"/>
              <a:gd name="T51" fmla="*/ 477 h 568"/>
              <a:gd name="T52" fmla="*/ 797 w 924"/>
              <a:gd name="T53" fmla="*/ 385 h 568"/>
              <a:gd name="T54" fmla="*/ 924 w 924"/>
              <a:gd name="T55" fmla="*/ 0 h 568"/>
              <a:gd name="T56" fmla="*/ 821 w 924"/>
              <a:gd name="T57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24" h="568">
                <a:moveTo>
                  <a:pt x="821" y="0"/>
                </a:moveTo>
                <a:cubicBezTo>
                  <a:pt x="821" y="0"/>
                  <a:pt x="821" y="0"/>
                  <a:pt x="821" y="0"/>
                </a:cubicBezTo>
                <a:cubicBezTo>
                  <a:pt x="785" y="3"/>
                  <a:pt x="777" y="14"/>
                  <a:pt x="782" y="27"/>
                </a:cubicBezTo>
                <a:cubicBezTo>
                  <a:pt x="795" y="54"/>
                  <a:pt x="817" y="58"/>
                  <a:pt x="811" y="96"/>
                </a:cubicBezTo>
                <a:cubicBezTo>
                  <a:pt x="801" y="163"/>
                  <a:pt x="696" y="163"/>
                  <a:pt x="685" y="96"/>
                </a:cubicBezTo>
                <a:cubicBezTo>
                  <a:pt x="679" y="58"/>
                  <a:pt x="702" y="54"/>
                  <a:pt x="714" y="27"/>
                </a:cubicBezTo>
                <a:cubicBezTo>
                  <a:pt x="721" y="12"/>
                  <a:pt x="709" y="0"/>
                  <a:pt x="660" y="0"/>
                </a:cubicBezTo>
                <a:cubicBezTo>
                  <a:pt x="333" y="0"/>
                  <a:pt x="333" y="0"/>
                  <a:pt x="33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3" y="243"/>
                  <a:pt x="151" y="255"/>
                  <a:pt x="136" y="248"/>
                </a:cubicBezTo>
                <a:cubicBezTo>
                  <a:pt x="109" y="236"/>
                  <a:pt x="105" y="213"/>
                  <a:pt x="66" y="219"/>
                </a:cubicBezTo>
                <a:cubicBezTo>
                  <a:pt x="0" y="230"/>
                  <a:pt x="0" y="335"/>
                  <a:pt x="66" y="345"/>
                </a:cubicBezTo>
                <a:cubicBezTo>
                  <a:pt x="105" y="351"/>
                  <a:pt x="109" y="329"/>
                  <a:pt x="136" y="317"/>
                </a:cubicBezTo>
                <a:cubicBezTo>
                  <a:pt x="149" y="311"/>
                  <a:pt x="160" y="319"/>
                  <a:pt x="162" y="355"/>
                </a:cubicBezTo>
                <a:cubicBezTo>
                  <a:pt x="163" y="355"/>
                  <a:pt x="163" y="355"/>
                  <a:pt x="163" y="355"/>
                </a:cubicBezTo>
                <a:cubicBezTo>
                  <a:pt x="163" y="568"/>
                  <a:pt x="163" y="568"/>
                  <a:pt x="163" y="568"/>
                </a:cubicBezTo>
                <a:cubicBezTo>
                  <a:pt x="245" y="568"/>
                  <a:pt x="245" y="568"/>
                  <a:pt x="245" y="568"/>
                </a:cubicBezTo>
                <a:cubicBezTo>
                  <a:pt x="245" y="568"/>
                  <a:pt x="245" y="568"/>
                  <a:pt x="245" y="568"/>
                </a:cubicBezTo>
                <a:cubicBezTo>
                  <a:pt x="281" y="565"/>
                  <a:pt x="290" y="555"/>
                  <a:pt x="284" y="542"/>
                </a:cubicBezTo>
                <a:cubicBezTo>
                  <a:pt x="272" y="514"/>
                  <a:pt x="249" y="511"/>
                  <a:pt x="255" y="472"/>
                </a:cubicBezTo>
                <a:cubicBezTo>
                  <a:pt x="265" y="406"/>
                  <a:pt x="371" y="406"/>
                  <a:pt x="381" y="472"/>
                </a:cubicBezTo>
                <a:cubicBezTo>
                  <a:pt x="387" y="511"/>
                  <a:pt x="365" y="514"/>
                  <a:pt x="352" y="542"/>
                </a:cubicBezTo>
                <a:cubicBezTo>
                  <a:pt x="346" y="556"/>
                  <a:pt x="357" y="568"/>
                  <a:pt x="406" y="568"/>
                </a:cubicBezTo>
                <a:cubicBezTo>
                  <a:pt x="672" y="568"/>
                  <a:pt x="672" y="568"/>
                  <a:pt x="672" y="568"/>
                </a:cubicBezTo>
                <a:cubicBezTo>
                  <a:pt x="685" y="529"/>
                  <a:pt x="705" y="505"/>
                  <a:pt x="730" y="477"/>
                </a:cubicBezTo>
                <a:cubicBezTo>
                  <a:pt x="751" y="453"/>
                  <a:pt x="775" y="425"/>
                  <a:pt x="797" y="385"/>
                </a:cubicBezTo>
                <a:cubicBezTo>
                  <a:pt x="851" y="285"/>
                  <a:pt x="905" y="173"/>
                  <a:pt x="924" y="0"/>
                </a:cubicBezTo>
                <a:lnTo>
                  <a:pt x="82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2904914" y="3123769"/>
            <a:ext cx="1466850" cy="1972865"/>
          </a:xfrm>
          <a:custGeom>
            <a:avLst/>
            <a:gdLst>
              <a:gd name="T0" fmla="*/ 567 w 664"/>
              <a:gd name="T1" fmla="*/ 382 h 894"/>
              <a:gd name="T2" fmla="*/ 637 w 664"/>
              <a:gd name="T3" fmla="*/ 411 h 894"/>
              <a:gd name="T4" fmla="*/ 664 w 664"/>
              <a:gd name="T5" fmla="*/ 357 h 894"/>
              <a:gd name="T6" fmla="*/ 664 w 664"/>
              <a:gd name="T7" fmla="*/ 163 h 894"/>
              <a:gd name="T8" fmla="*/ 447 w 664"/>
              <a:gd name="T9" fmla="*/ 163 h 894"/>
              <a:gd name="T10" fmla="*/ 393 w 664"/>
              <a:gd name="T11" fmla="*/ 136 h 894"/>
              <a:gd name="T12" fmla="*/ 422 w 664"/>
              <a:gd name="T13" fmla="*/ 67 h 894"/>
              <a:gd name="T14" fmla="*/ 296 w 664"/>
              <a:gd name="T15" fmla="*/ 67 h 894"/>
              <a:gd name="T16" fmla="*/ 325 w 664"/>
              <a:gd name="T17" fmla="*/ 136 h 894"/>
              <a:gd name="T18" fmla="*/ 286 w 664"/>
              <a:gd name="T19" fmla="*/ 163 h 894"/>
              <a:gd name="T20" fmla="*/ 286 w 664"/>
              <a:gd name="T21" fmla="*/ 163 h 894"/>
              <a:gd name="T22" fmla="*/ 111 w 664"/>
              <a:gd name="T23" fmla="*/ 163 h 894"/>
              <a:gd name="T24" fmla="*/ 130 w 664"/>
              <a:gd name="T25" fmla="*/ 225 h 894"/>
              <a:gd name="T26" fmla="*/ 135 w 664"/>
              <a:gd name="T27" fmla="*/ 285 h 894"/>
              <a:gd name="T28" fmla="*/ 29 w 664"/>
              <a:gd name="T29" fmla="*/ 465 h 894"/>
              <a:gd name="T30" fmla="*/ 14 w 664"/>
              <a:gd name="T31" fmla="*/ 558 h 894"/>
              <a:gd name="T32" fmla="*/ 65 w 664"/>
              <a:gd name="T33" fmla="*/ 598 h 894"/>
              <a:gd name="T34" fmla="*/ 132 w 664"/>
              <a:gd name="T35" fmla="*/ 632 h 894"/>
              <a:gd name="T36" fmla="*/ 123 w 664"/>
              <a:gd name="T37" fmla="*/ 658 h 894"/>
              <a:gd name="T38" fmla="*/ 125 w 664"/>
              <a:gd name="T39" fmla="*/ 731 h 894"/>
              <a:gd name="T40" fmla="*/ 272 w 664"/>
              <a:gd name="T41" fmla="*/ 731 h 894"/>
              <a:gd name="T42" fmla="*/ 327 w 664"/>
              <a:gd name="T43" fmla="*/ 758 h 894"/>
              <a:gd name="T44" fmla="*/ 298 w 664"/>
              <a:gd name="T45" fmla="*/ 828 h 894"/>
              <a:gd name="T46" fmla="*/ 424 w 664"/>
              <a:gd name="T47" fmla="*/ 828 h 894"/>
              <a:gd name="T48" fmla="*/ 395 w 664"/>
              <a:gd name="T49" fmla="*/ 758 h 894"/>
              <a:gd name="T50" fmla="*/ 433 w 664"/>
              <a:gd name="T51" fmla="*/ 732 h 894"/>
              <a:gd name="T52" fmla="*/ 433 w 664"/>
              <a:gd name="T53" fmla="*/ 731 h 894"/>
              <a:gd name="T54" fmla="*/ 664 w 664"/>
              <a:gd name="T55" fmla="*/ 731 h 894"/>
              <a:gd name="T56" fmla="*/ 664 w 664"/>
              <a:gd name="T57" fmla="*/ 518 h 894"/>
              <a:gd name="T58" fmla="*/ 663 w 664"/>
              <a:gd name="T59" fmla="*/ 518 h 894"/>
              <a:gd name="T60" fmla="*/ 637 w 664"/>
              <a:gd name="T61" fmla="*/ 480 h 894"/>
              <a:gd name="T62" fmla="*/ 567 w 664"/>
              <a:gd name="T63" fmla="*/ 508 h 894"/>
              <a:gd name="T64" fmla="*/ 567 w 664"/>
              <a:gd name="T65" fmla="*/ 382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64" h="894">
                <a:moveTo>
                  <a:pt x="567" y="382"/>
                </a:moveTo>
                <a:cubicBezTo>
                  <a:pt x="606" y="376"/>
                  <a:pt x="610" y="399"/>
                  <a:pt x="637" y="411"/>
                </a:cubicBezTo>
                <a:cubicBezTo>
                  <a:pt x="652" y="418"/>
                  <a:pt x="664" y="406"/>
                  <a:pt x="664" y="357"/>
                </a:cubicBezTo>
                <a:cubicBezTo>
                  <a:pt x="664" y="163"/>
                  <a:pt x="664" y="163"/>
                  <a:pt x="664" y="163"/>
                </a:cubicBezTo>
                <a:cubicBezTo>
                  <a:pt x="447" y="163"/>
                  <a:pt x="447" y="163"/>
                  <a:pt x="447" y="163"/>
                </a:cubicBezTo>
                <a:cubicBezTo>
                  <a:pt x="398" y="163"/>
                  <a:pt x="387" y="151"/>
                  <a:pt x="393" y="136"/>
                </a:cubicBezTo>
                <a:cubicBezTo>
                  <a:pt x="406" y="109"/>
                  <a:pt x="428" y="105"/>
                  <a:pt x="422" y="67"/>
                </a:cubicBezTo>
                <a:cubicBezTo>
                  <a:pt x="412" y="0"/>
                  <a:pt x="306" y="0"/>
                  <a:pt x="296" y="67"/>
                </a:cubicBezTo>
                <a:cubicBezTo>
                  <a:pt x="290" y="105"/>
                  <a:pt x="313" y="109"/>
                  <a:pt x="325" y="136"/>
                </a:cubicBezTo>
                <a:cubicBezTo>
                  <a:pt x="331" y="149"/>
                  <a:pt x="322" y="160"/>
                  <a:pt x="286" y="163"/>
                </a:cubicBezTo>
                <a:cubicBezTo>
                  <a:pt x="286" y="163"/>
                  <a:pt x="286" y="163"/>
                  <a:pt x="286" y="163"/>
                </a:cubicBezTo>
                <a:cubicBezTo>
                  <a:pt x="111" y="163"/>
                  <a:pt x="111" y="163"/>
                  <a:pt x="111" y="163"/>
                </a:cubicBezTo>
                <a:cubicBezTo>
                  <a:pt x="111" y="192"/>
                  <a:pt x="116" y="212"/>
                  <a:pt x="130" y="225"/>
                </a:cubicBezTo>
                <a:cubicBezTo>
                  <a:pt x="150" y="245"/>
                  <a:pt x="151" y="263"/>
                  <a:pt x="135" y="285"/>
                </a:cubicBezTo>
                <a:cubicBezTo>
                  <a:pt x="98" y="338"/>
                  <a:pt x="43" y="437"/>
                  <a:pt x="29" y="465"/>
                </a:cubicBezTo>
                <a:cubicBezTo>
                  <a:pt x="19" y="486"/>
                  <a:pt x="0" y="524"/>
                  <a:pt x="14" y="558"/>
                </a:cubicBezTo>
                <a:cubicBezTo>
                  <a:pt x="20" y="571"/>
                  <a:pt x="34" y="589"/>
                  <a:pt x="65" y="598"/>
                </a:cubicBezTo>
                <a:cubicBezTo>
                  <a:pt x="132" y="619"/>
                  <a:pt x="132" y="631"/>
                  <a:pt x="132" y="632"/>
                </a:cubicBezTo>
                <a:cubicBezTo>
                  <a:pt x="130" y="642"/>
                  <a:pt x="126" y="650"/>
                  <a:pt x="123" y="658"/>
                </a:cubicBezTo>
                <a:cubicBezTo>
                  <a:pt x="115" y="677"/>
                  <a:pt x="105" y="704"/>
                  <a:pt x="125" y="731"/>
                </a:cubicBezTo>
                <a:cubicBezTo>
                  <a:pt x="272" y="731"/>
                  <a:pt x="272" y="731"/>
                  <a:pt x="272" y="731"/>
                </a:cubicBezTo>
                <a:cubicBezTo>
                  <a:pt x="322" y="731"/>
                  <a:pt x="333" y="743"/>
                  <a:pt x="327" y="758"/>
                </a:cubicBezTo>
                <a:cubicBezTo>
                  <a:pt x="314" y="785"/>
                  <a:pt x="292" y="789"/>
                  <a:pt x="298" y="828"/>
                </a:cubicBezTo>
                <a:cubicBezTo>
                  <a:pt x="308" y="894"/>
                  <a:pt x="413" y="894"/>
                  <a:pt x="424" y="828"/>
                </a:cubicBezTo>
                <a:cubicBezTo>
                  <a:pt x="430" y="789"/>
                  <a:pt x="407" y="785"/>
                  <a:pt x="395" y="758"/>
                </a:cubicBezTo>
                <a:cubicBezTo>
                  <a:pt x="389" y="745"/>
                  <a:pt x="398" y="734"/>
                  <a:pt x="433" y="732"/>
                </a:cubicBezTo>
                <a:cubicBezTo>
                  <a:pt x="433" y="731"/>
                  <a:pt x="433" y="731"/>
                  <a:pt x="433" y="731"/>
                </a:cubicBezTo>
                <a:cubicBezTo>
                  <a:pt x="664" y="731"/>
                  <a:pt x="664" y="731"/>
                  <a:pt x="664" y="731"/>
                </a:cubicBezTo>
                <a:cubicBezTo>
                  <a:pt x="664" y="518"/>
                  <a:pt x="664" y="518"/>
                  <a:pt x="664" y="518"/>
                </a:cubicBezTo>
                <a:cubicBezTo>
                  <a:pt x="663" y="518"/>
                  <a:pt x="663" y="518"/>
                  <a:pt x="663" y="518"/>
                </a:cubicBezTo>
                <a:cubicBezTo>
                  <a:pt x="661" y="482"/>
                  <a:pt x="650" y="474"/>
                  <a:pt x="637" y="480"/>
                </a:cubicBezTo>
                <a:cubicBezTo>
                  <a:pt x="610" y="492"/>
                  <a:pt x="606" y="514"/>
                  <a:pt x="567" y="508"/>
                </a:cubicBezTo>
                <a:cubicBezTo>
                  <a:pt x="501" y="498"/>
                  <a:pt x="501" y="393"/>
                  <a:pt x="567" y="3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223" y="2479126"/>
            <a:ext cx="457200" cy="457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34" y="3790519"/>
            <a:ext cx="457200" cy="457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386" y="2692277"/>
            <a:ext cx="457200" cy="4572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507746" y="2389142"/>
            <a:ext cx="25916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Organisational norms, culture and practice allow behavior which causes offence, stress or harm.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Work structures, practices/ policies unreasonably burdensome without concern for wellbeing.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7746" y="2019810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Institutional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2619" y="2389142"/>
            <a:ext cx="21997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Learned childhood behavior. Conceptualise themselves as superior and powerful, possibly lacking empathy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2620" y="2014398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Chronic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0633" y="4157915"/>
            <a:ext cx="219979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Self centered and ambitious, prepared to win at any cost, needing to control everything and everyone. More driven by ambition.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9202" y="3823377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Opportunistic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83943" y="4241760"/>
            <a:ext cx="219979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Likely to join a pack when the workplace is going through change or leadership is weak, can use chronic bullies to elevate themselves into importance.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943" y="3872428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Situational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932" y="3843574"/>
            <a:ext cx="413466" cy="413466"/>
          </a:xfrm>
          <a:prstGeom prst="rect">
            <a:avLst/>
          </a:prstGeom>
        </p:spPr>
      </p:pic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10" y="5183549"/>
            <a:ext cx="326019" cy="3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00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574" y="113101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Is it or isn’t it?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These examples are </a:t>
              </a:r>
              <a:r>
                <a:rPr lang="en-US" sz="1050" b="1" u="sng" dirty="0">
                  <a:solidFill>
                    <a:schemeClr val="tx2">
                      <a:lumMod val="5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not </a:t>
              </a:r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bullying</a:t>
              </a:r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….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64" y="1821803"/>
            <a:ext cx="2052198" cy="36863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97602" y="2586964"/>
            <a:ext cx="21712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Occasional or one off instances of rudeness, ignoring, tactlessness or forgetfulness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7602" y="233664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A one off comment</a:t>
            </a:r>
          </a:p>
        </p:txBody>
      </p:sp>
      <p:sp>
        <p:nvSpPr>
          <p:cNvPr id="16" name="Oval 15"/>
          <p:cNvSpPr/>
          <p:nvPr/>
        </p:nvSpPr>
        <p:spPr>
          <a:xfrm>
            <a:off x="803607" y="2336641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1497602" y="3480294"/>
            <a:ext cx="21712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Setting and expecting high standards for quality and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97602" y="322997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High performance</a:t>
            </a:r>
          </a:p>
        </p:txBody>
      </p:sp>
      <p:sp>
        <p:nvSpPr>
          <p:cNvPr id="19" name="Oval 18"/>
          <p:cNvSpPr/>
          <p:nvPr/>
        </p:nvSpPr>
        <p:spPr>
          <a:xfrm>
            <a:off x="803607" y="3229971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/>
          <p:cNvSpPr/>
          <p:nvPr/>
        </p:nvSpPr>
        <p:spPr>
          <a:xfrm>
            <a:off x="1497602" y="4373624"/>
            <a:ext cx="217125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Constructive feedback, advice, assessment  and peer review, these are all part of our performance development in nursing.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97602" y="412330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Feedback</a:t>
            </a:r>
          </a:p>
        </p:txBody>
      </p:sp>
      <p:sp>
        <p:nvSpPr>
          <p:cNvPr id="22" name="Oval 21"/>
          <p:cNvSpPr/>
          <p:nvPr/>
        </p:nvSpPr>
        <p:spPr>
          <a:xfrm>
            <a:off x="803607" y="4123301"/>
            <a:ext cx="548640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27" y="2493548"/>
            <a:ext cx="2286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89" y="3383698"/>
            <a:ext cx="2286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27" y="4299017"/>
            <a:ext cx="228600" cy="2286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489528" y="4358279"/>
            <a:ext cx="21712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If a senior nurse or manager requires an employee to carry out their reasonable verbal or written instructions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57254" y="4098162"/>
            <a:ext cx="2381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Reasonable instruction</a:t>
            </a:r>
          </a:p>
        </p:txBody>
      </p:sp>
      <p:sp>
        <p:nvSpPr>
          <p:cNvPr id="28" name="Oval 27"/>
          <p:cNvSpPr/>
          <p:nvPr/>
        </p:nvSpPr>
        <p:spPr>
          <a:xfrm>
            <a:off x="3752008" y="2336641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/>
          <p:cNvSpPr/>
          <p:nvPr/>
        </p:nvSpPr>
        <p:spPr>
          <a:xfrm>
            <a:off x="4475356" y="3497998"/>
            <a:ext cx="236305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If an employee is not performing or breaches the organisational codes of conduct, policies or procedures.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57640" y="3262861"/>
            <a:ext cx="423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Performance management</a:t>
            </a:r>
          </a:p>
        </p:txBody>
      </p:sp>
      <p:sp>
        <p:nvSpPr>
          <p:cNvPr id="31" name="Oval 30"/>
          <p:cNvSpPr/>
          <p:nvPr/>
        </p:nvSpPr>
        <p:spPr>
          <a:xfrm>
            <a:off x="3752008" y="3229971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/>
          <p:cNvSpPr/>
          <p:nvPr/>
        </p:nvSpPr>
        <p:spPr>
          <a:xfrm>
            <a:off x="4496290" y="2610300"/>
            <a:ext cx="21712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A single incident of unreasonable behaviour (but keep an eye on this incase it escalates)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01142" y="233664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A one off incident</a:t>
            </a:r>
          </a:p>
        </p:txBody>
      </p:sp>
      <p:sp>
        <p:nvSpPr>
          <p:cNvPr id="34" name="Oval 33"/>
          <p:cNvSpPr/>
          <p:nvPr/>
        </p:nvSpPr>
        <p:spPr>
          <a:xfrm>
            <a:off x="3752008" y="4123301"/>
            <a:ext cx="548640" cy="548640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TextBox 37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r>
              <a:rPr lang="en-US" dirty="0"/>
              <a:t>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197" y="2493548"/>
            <a:ext cx="1413096" cy="238790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174" y="3373945"/>
            <a:ext cx="258248" cy="25824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207" y="2488179"/>
            <a:ext cx="228600" cy="228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607" y="4243626"/>
            <a:ext cx="294724" cy="29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226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2" grpId="0" animBg="1"/>
      <p:bldP spid="28" grpId="0" animBg="1"/>
      <p:bldP spid="31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574" y="113101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Legislation and codes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To support you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033754" y="2473684"/>
            <a:ext cx="358911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Review Principle 6 of the Code this whole section is relevant if the perpetrator </a:t>
            </a:r>
            <a:r>
              <a:rPr lang="en-US" sz="1100">
                <a:solidFill>
                  <a:schemeClr val="tx2">
                    <a:lumMod val="50000"/>
                  </a:schemeClr>
                </a:solidFill>
              </a:rPr>
              <a:t>is a nurse</a:t>
            </a:r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. A bully would be acting in breach of the Code.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502" y="2181324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Nursing Council NZ Code of Conduct </a:t>
            </a:r>
          </a:p>
        </p:txBody>
      </p:sp>
      <p:sp>
        <p:nvSpPr>
          <p:cNvPr id="14" name="Oval 13"/>
          <p:cNvSpPr/>
          <p:nvPr/>
        </p:nvSpPr>
        <p:spPr>
          <a:xfrm>
            <a:off x="356507" y="2257269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79" y="2440846"/>
            <a:ext cx="228600" cy="2286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49478" y="3478131"/>
            <a:ext cx="36929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If an employer fails to deal adequately with complaints of workplace cullying they could be open to allegations of breaching the Act.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0610" y="3131551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The Employment Relations Act (2000)</a:t>
            </a:r>
          </a:p>
        </p:txBody>
      </p:sp>
      <p:sp>
        <p:nvSpPr>
          <p:cNvPr id="18" name="Oval 17"/>
          <p:cNvSpPr/>
          <p:nvPr/>
        </p:nvSpPr>
        <p:spPr>
          <a:xfrm>
            <a:off x="349462" y="3260772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1057547" y="4524515"/>
            <a:ext cx="36929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This Act is important if there is any form of discrimination.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7845" y="5178771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Health and Safety at Work Act (2015)</a:t>
            </a:r>
            <a:endParaRPr lang="en-US" dirty="0"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bas Neue" panose="020B0606020202050201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68159" y="4217161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/>
          <p:cNvSpPr/>
          <p:nvPr/>
        </p:nvSpPr>
        <p:spPr>
          <a:xfrm>
            <a:off x="1047844" y="5548103"/>
            <a:ext cx="396611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Worksafe NZ have extensive information and guidelines to inform and support. This is a vital resource if  you think you are being bullied or are managing a bullying situation.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hlinkClick r:id="rId3"/>
              </a:rPr>
              <a:t>http://www.worksafe.govt.nz/worksafe/information-guidance/all-guidance-items/bullying-guidelines/workplace-bullying</a:t>
            </a:r>
            <a:endParaRPr lang="en-US" sz="1100" dirty="0"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47845" y="4161836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The Human Rights Act (1993)</a:t>
            </a:r>
          </a:p>
        </p:txBody>
      </p:sp>
      <p:sp>
        <p:nvSpPr>
          <p:cNvPr id="24" name="Oval 23"/>
          <p:cNvSpPr/>
          <p:nvPr/>
        </p:nvSpPr>
        <p:spPr>
          <a:xfrm>
            <a:off x="356507" y="5159968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82" y="3386852"/>
            <a:ext cx="2286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79" y="4378768"/>
            <a:ext cx="2286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365" y="2087802"/>
            <a:ext cx="4380677" cy="3558326"/>
          </a:xfrm>
          <a:prstGeom prst="rect">
            <a:avLst/>
          </a:prstGeom>
        </p:spPr>
      </p:pic>
      <p:pic>
        <p:nvPicPr>
          <p:cNvPr id="30" name="Picture 29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4913" y="2230494"/>
            <a:ext cx="3444911" cy="214827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1" name="Picture 30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198" y="2190673"/>
            <a:ext cx="4178062" cy="243850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TextBox 31"/>
          <p:cNvSpPr txBox="1"/>
          <p:nvPr/>
        </p:nvSpPr>
        <p:spPr>
          <a:xfrm rot="1765759">
            <a:off x="5000989" y="4382133"/>
            <a:ext cx="1846322" cy="1200329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Remember</a:t>
            </a:r>
          </a:p>
          <a:p>
            <a:pPr algn="ctr"/>
            <a:r>
              <a:rPr lang="en-NZ" dirty="0"/>
              <a:t>Nursing Council  </a:t>
            </a:r>
          </a:p>
          <a:p>
            <a:pPr algn="ctr"/>
            <a:r>
              <a:rPr lang="en-NZ" dirty="0"/>
              <a:t>Code of Conduct</a:t>
            </a:r>
          </a:p>
          <a:p>
            <a:pPr algn="ctr"/>
            <a:r>
              <a:rPr lang="en-NZ" dirty="0"/>
              <a:t>Principle 6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65" y="5286926"/>
            <a:ext cx="294724" cy="294724"/>
          </a:xfrm>
          <a:prstGeom prst="rect">
            <a:avLst/>
          </a:prstGeom>
        </p:spPr>
      </p:pic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06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1" grpId="0" animBg="1"/>
      <p:bldP spid="24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475356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Section 2.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Being bullied?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64102" y="4379949"/>
            <a:ext cx="6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This section is about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4102" y="4726198"/>
            <a:ext cx="681579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What to do if you are being bullied</a:t>
            </a:r>
          </a:p>
          <a:p>
            <a:pPr algn="ctr"/>
            <a:endParaRPr lang="en-US" sz="1100" dirty="0"/>
          </a:p>
          <a:p>
            <a:pPr algn="ctr"/>
            <a:endParaRPr lang="en-US" sz="9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191" y="2643048"/>
            <a:ext cx="2725615" cy="1296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14350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003868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So what do you need to do if you are being bullied?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Record, report, don’t support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1164101" y="5066004"/>
            <a:ext cx="681579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If you are being bullied  and don’t do anything about it , it will get worse. </a:t>
            </a:r>
          </a:p>
          <a:p>
            <a:pPr algn="ctr"/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Once you realise something is wrong, check here to see if its bullying</a:t>
            </a:r>
          </a:p>
          <a:p>
            <a:pPr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  <a:hlinkClick r:id="rId2"/>
              </a:rPr>
              <a:t>http://www.worksafe.govt.nz/worksafe/toolshed/bullying-prevention-tools/questionnaire/questionnaire</a:t>
            </a:r>
            <a:endParaRPr lang="en-US" sz="11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51" y="2082021"/>
            <a:ext cx="8208498" cy="276225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18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727796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What to do next….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Don’t’ underestimate the impact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4922" y="2763658"/>
            <a:ext cx="7934156" cy="1786361"/>
            <a:chOff x="790769" y="2598149"/>
            <a:chExt cx="7706992" cy="1735215"/>
          </a:xfrm>
        </p:grpSpPr>
        <p:grpSp>
          <p:nvGrpSpPr>
            <p:cNvPr id="13" name="Group 12"/>
            <p:cNvGrpSpPr/>
            <p:nvPr/>
          </p:nvGrpSpPr>
          <p:grpSpPr>
            <a:xfrm>
              <a:off x="6641083" y="2598150"/>
              <a:ext cx="1856678" cy="1147931"/>
              <a:chOff x="8854778" y="2035850"/>
              <a:chExt cx="2475570" cy="1530575"/>
            </a:xfrm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8854778" y="2035850"/>
                <a:ext cx="2304635" cy="1153066"/>
              </a:xfrm>
              <a:custGeom>
                <a:avLst/>
                <a:gdLst>
                  <a:gd name="T0" fmla="*/ 115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5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5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6" y="166"/>
                      <a:pt x="579" y="0"/>
                      <a:pt x="373" y="0"/>
                    </a:cubicBezTo>
                    <a:cubicBezTo>
                      <a:pt x="168" y="0"/>
                      <a:pt x="1" y="166"/>
                      <a:pt x="0" y="372"/>
                    </a:cubicBezTo>
                    <a:lnTo>
                      <a:pt x="115" y="37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7" name="Isosceles Triangle 26"/>
              <p:cNvSpPr/>
              <p:nvPr/>
            </p:nvSpPr>
            <p:spPr>
              <a:xfrm rot="10800000">
                <a:off x="10651765" y="3126889"/>
                <a:ext cx="678583" cy="439536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177662" y="3184411"/>
              <a:ext cx="1863874" cy="1148953"/>
              <a:chOff x="6903549" y="2817532"/>
              <a:chExt cx="2485165" cy="1531937"/>
            </a:xfrm>
            <a:effectLst>
              <a:outerShdw blurRad="50800" dist="38100" dir="16200000" rotWithShape="0">
                <a:prstClr val="black">
                  <a:alpha val="25000"/>
                </a:prstClr>
              </a:outerShdw>
            </a:effectLst>
          </p:grpSpPr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6903549" y="3196403"/>
                <a:ext cx="2306132" cy="1153066"/>
              </a:xfrm>
              <a:custGeom>
                <a:avLst/>
                <a:gdLst>
                  <a:gd name="T0" fmla="*/ 631 w 746"/>
                  <a:gd name="T1" fmla="*/ 0 h 372"/>
                  <a:gd name="T2" fmla="*/ 373 w 746"/>
                  <a:gd name="T3" fmla="*/ 258 h 372"/>
                  <a:gd name="T4" fmla="*/ 114 w 746"/>
                  <a:gd name="T5" fmla="*/ 0 h 372"/>
                  <a:gd name="T6" fmla="*/ 0 w 746"/>
                  <a:gd name="T7" fmla="*/ 0 h 372"/>
                  <a:gd name="T8" fmla="*/ 373 w 746"/>
                  <a:gd name="T9" fmla="*/ 372 h 372"/>
                  <a:gd name="T10" fmla="*/ 746 w 746"/>
                  <a:gd name="T11" fmla="*/ 0 h 372"/>
                  <a:gd name="T12" fmla="*/ 631 w 746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631" y="0"/>
                    </a:moveTo>
                    <a:cubicBezTo>
                      <a:pt x="631" y="142"/>
                      <a:pt x="515" y="258"/>
                      <a:pt x="373" y="258"/>
                    </a:cubicBezTo>
                    <a:cubicBezTo>
                      <a:pt x="230" y="258"/>
                      <a:pt x="115" y="142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6"/>
                      <a:pt x="167" y="372"/>
                      <a:pt x="373" y="372"/>
                    </a:cubicBezTo>
                    <a:cubicBezTo>
                      <a:pt x="578" y="372"/>
                      <a:pt x="745" y="206"/>
                      <a:pt x="746" y="0"/>
                    </a:cubicBez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5" name="Isosceles Triangle 24"/>
              <p:cNvSpPr/>
              <p:nvPr/>
            </p:nvSpPr>
            <p:spPr>
              <a:xfrm>
                <a:off x="8710131" y="2817532"/>
                <a:ext cx="678583" cy="43953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713118" y="2598149"/>
              <a:ext cx="1859144" cy="1147931"/>
              <a:chOff x="4950824" y="2035850"/>
              <a:chExt cx="2478858" cy="1530574"/>
            </a:xfrm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4950824" y="2035850"/>
                <a:ext cx="2306132" cy="1153066"/>
              </a:xfrm>
              <a:custGeom>
                <a:avLst/>
                <a:gdLst>
                  <a:gd name="T0" fmla="*/ 114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4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4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5" y="166"/>
                      <a:pt x="579" y="0"/>
                      <a:pt x="373" y="0"/>
                    </a:cubicBezTo>
                    <a:cubicBezTo>
                      <a:pt x="167" y="0"/>
                      <a:pt x="1" y="166"/>
                      <a:pt x="0" y="372"/>
                    </a:cubicBezTo>
                    <a:lnTo>
                      <a:pt x="114" y="3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3" name="Isosceles Triangle 22"/>
              <p:cNvSpPr/>
              <p:nvPr/>
            </p:nvSpPr>
            <p:spPr>
              <a:xfrm rot="10800000">
                <a:off x="6751099" y="3126888"/>
                <a:ext cx="678583" cy="43953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2255314" y="3184410"/>
              <a:ext cx="1867793" cy="1148954"/>
              <a:chOff x="3007084" y="2817531"/>
              <a:chExt cx="2490391" cy="1531938"/>
            </a:xfrm>
            <a:effectLst>
              <a:outerShdw blurRad="50800" dist="38100" dir="16200000" rotWithShape="0">
                <a:prstClr val="black">
                  <a:alpha val="25000"/>
                </a:prstClr>
              </a:outerShdw>
            </a:effectLst>
          </p:grpSpPr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3007084" y="3196403"/>
                <a:ext cx="2306132" cy="1153066"/>
              </a:xfrm>
              <a:custGeom>
                <a:avLst/>
                <a:gdLst>
                  <a:gd name="T0" fmla="*/ 631 w 746"/>
                  <a:gd name="T1" fmla="*/ 0 h 372"/>
                  <a:gd name="T2" fmla="*/ 373 w 746"/>
                  <a:gd name="T3" fmla="*/ 258 h 372"/>
                  <a:gd name="T4" fmla="*/ 114 w 746"/>
                  <a:gd name="T5" fmla="*/ 0 h 372"/>
                  <a:gd name="T6" fmla="*/ 0 w 746"/>
                  <a:gd name="T7" fmla="*/ 0 h 372"/>
                  <a:gd name="T8" fmla="*/ 373 w 746"/>
                  <a:gd name="T9" fmla="*/ 372 h 372"/>
                  <a:gd name="T10" fmla="*/ 746 w 746"/>
                  <a:gd name="T11" fmla="*/ 0 h 372"/>
                  <a:gd name="T12" fmla="*/ 631 w 746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631" y="0"/>
                    </a:moveTo>
                    <a:cubicBezTo>
                      <a:pt x="631" y="142"/>
                      <a:pt x="515" y="258"/>
                      <a:pt x="373" y="258"/>
                    </a:cubicBezTo>
                    <a:cubicBezTo>
                      <a:pt x="230" y="258"/>
                      <a:pt x="115" y="142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6"/>
                      <a:pt x="167" y="372"/>
                      <a:pt x="373" y="372"/>
                    </a:cubicBezTo>
                    <a:cubicBezTo>
                      <a:pt x="578" y="372"/>
                      <a:pt x="745" y="206"/>
                      <a:pt x="746" y="0"/>
                    </a:cubicBez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1" name="Isosceles Triangle 20"/>
              <p:cNvSpPr/>
              <p:nvPr/>
            </p:nvSpPr>
            <p:spPr>
              <a:xfrm>
                <a:off x="4818892" y="2817531"/>
                <a:ext cx="678583" cy="43953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90769" y="2598149"/>
              <a:ext cx="1852337" cy="1147931"/>
              <a:chOff x="1054359" y="2035850"/>
              <a:chExt cx="2469782" cy="1530574"/>
            </a:xfrm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1054359" y="2035850"/>
                <a:ext cx="2304635" cy="1153066"/>
              </a:xfrm>
              <a:custGeom>
                <a:avLst/>
                <a:gdLst>
                  <a:gd name="T0" fmla="*/ 114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4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4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5" y="166"/>
                      <a:pt x="579" y="0"/>
                      <a:pt x="373" y="0"/>
                    </a:cubicBezTo>
                    <a:cubicBezTo>
                      <a:pt x="167" y="0"/>
                      <a:pt x="1" y="166"/>
                      <a:pt x="0" y="372"/>
                    </a:cubicBezTo>
                    <a:lnTo>
                      <a:pt x="114" y="3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 dirty="0"/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 rot="10800000">
                <a:off x="2845558" y="3126888"/>
                <a:ext cx="678583" cy="439536"/>
              </a:xfrm>
              <a:prstGeom prst="triangle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2560408" y="3260798"/>
            <a:ext cx="891540" cy="89154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/>
          <p:cNvSpPr/>
          <p:nvPr/>
        </p:nvSpPr>
        <p:spPr>
          <a:xfrm>
            <a:off x="4057928" y="3208178"/>
            <a:ext cx="891540" cy="8915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/>
          <p:cNvSpPr/>
          <p:nvPr/>
        </p:nvSpPr>
        <p:spPr>
          <a:xfrm>
            <a:off x="1034020" y="3160286"/>
            <a:ext cx="891540" cy="8915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/>
          <p:cNvSpPr/>
          <p:nvPr/>
        </p:nvSpPr>
        <p:spPr>
          <a:xfrm>
            <a:off x="5575901" y="3245303"/>
            <a:ext cx="891540" cy="8915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/>
          <p:cNvSpPr/>
          <p:nvPr/>
        </p:nvSpPr>
        <p:spPr>
          <a:xfrm>
            <a:off x="7073349" y="3160286"/>
            <a:ext cx="891540" cy="891540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/>
          <p:cNvSpPr/>
          <p:nvPr/>
        </p:nvSpPr>
        <p:spPr>
          <a:xfrm>
            <a:off x="781569" y="4824018"/>
            <a:ext cx="1544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Find out what your employer’s policy on bullying is.  If there isn’t one, follow the Worksafe NZ guidelines.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7551" y="4113651"/>
            <a:ext cx="15570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Follow policy </a:t>
            </a:r>
          </a:p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and procedure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38160" y="4783852"/>
            <a:ext cx="27057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Document each instance of bullying.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Date, time, place and who was present.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What was said/ done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How you felt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How you responded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What others said and did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64352" y="4160068"/>
            <a:ext cx="11505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Gather information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77962" y="4956646"/>
            <a:ext cx="18528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Talk to a friend, relative, colleague, safety rep or someone at the College of Nurses. 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Let them give you some objective feedback and offer support.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2838" y="4152339"/>
            <a:ext cx="13177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Talk to someone you trust.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223538" y="1821630"/>
            <a:ext cx="19646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Feeling bullied can affect confidence and create negative emotions. If you feel stressed, anxious and/or depressed </a:t>
            </a:r>
            <a:r>
              <a:rPr lang="en-US" sz="1200" b="1" u="sng" dirty="0">
                <a:solidFill>
                  <a:schemeClr val="tx2">
                    <a:lumMod val="50000"/>
                  </a:schemeClr>
                </a:solidFill>
              </a:rPr>
              <a:t>get help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. Talk to your Doctor and / or a Counsellor.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5404" y="2249729"/>
            <a:ext cx="1780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Look after yourself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216047" y="1835940"/>
            <a:ext cx="16112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What do you want the outcome to be?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Whether you have contributed to the situation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Consequences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77962" y="2284953"/>
            <a:ext cx="22498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Decide how to respond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07" y="3502299"/>
            <a:ext cx="228600" cy="228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452" y="3486155"/>
            <a:ext cx="228600" cy="228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58" y="3588771"/>
            <a:ext cx="228600" cy="228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57" y="3531296"/>
            <a:ext cx="228600" cy="228600"/>
          </a:xfrm>
          <a:prstGeom prst="rect">
            <a:avLst/>
          </a:prstGeom>
        </p:spPr>
      </p:pic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422" y="3551442"/>
            <a:ext cx="228600" cy="2286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7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</p:spTree>
    <p:extLst>
      <p:ext uri="{BB962C8B-B14F-4D97-AF65-F5344CB8AC3E}">
        <p14:creationId xmlns:p14="http://schemas.microsoft.com/office/powerpoint/2010/main" val="11446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4450" y="473070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Laying a formal complaint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Key actions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348809" y="4187334"/>
            <a:ext cx="23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Lay a complaint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39951" y="4433172"/>
            <a:ext cx="2882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 don’t have to wait until things are really bad before you act. 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People can’t help if they don’t know.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 can request mediation or if that doesn’t work, it can be escalated to a personal grievance. </a:t>
            </a:r>
          </a:p>
          <a:p>
            <a:pPr algn="ctr"/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28232" y="3525999"/>
            <a:ext cx="589360" cy="567928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xtBox 14"/>
          <p:cNvSpPr txBox="1"/>
          <p:nvPr/>
        </p:nvSpPr>
        <p:spPr>
          <a:xfrm>
            <a:off x="512200" y="2391371"/>
            <a:ext cx="23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Talk to your Manager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3817" y="2782251"/>
            <a:ext cx="23482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Tell your manager or nurse leader. 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If your manager or nurse leader is part of the problem go to the next person up or HR .</a:t>
            </a:r>
          </a:p>
          <a:p>
            <a:pPr algn="ctr"/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If there’s no next manager. Call the College or Worksafe NZ.</a:t>
            </a:r>
          </a:p>
        </p:txBody>
      </p:sp>
      <p:sp>
        <p:nvSpPr>
          <p:cNvPr id="17" name="Oval 16"/>
          <p:cNvSpPr/>
          <p:nvPr/>
        </p:nvSpPr>
        <p:spPr>
          <a:xfrm>
            <a:off x="1365032" y="1595845"/>
            <a:ext cx="589360" cy="567928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/>
          <p:cNvSpPr txBox="1"/>
          <p:nvPr/>
        </p:nvSpPr>
        <p:spPr>
          <a:xfrm>
            <a:off x="4515445" y="2363563"/>
            <a:ext cx="2563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Talk to Human Resources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15445" y="2709917"/>
            <a:ext cx="23482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This is useful if you have an HR team, especially if you can’t talk to your manager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They can help you follow a correct process.</a:t>
            </a:r>
          </a:p>
        </p:txBody>
      </p:sp>
      <p:sp>
        <p:nvSpPr>
          <p:cNvPr id="20" name="Oval 19"/>
          <p:cNvSpPr/>
          <p:nvPr/>
        </p:nvSpPr>
        <p:spPr>
          <a:xfrm>
            <a:off x="5207595" y="1570356"/>
            <a:ext cx="589360" cy="567928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extBox 20"/>
          <p:cNvSpPr txBox="1"/>
          <p:nvPr/>
        </p:nvSpPr>
        <p:spPr>
          <a:xfrm>
            <a:off x="6324470" y="4183859"/>
            <a:ext cx="23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Contact support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24470" y="4429697"/>
            <a:ext cx="23482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 can contact Worksafe NZ on 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0800 030 040. </a:t>
            </a:r>
          </a:p>
          <a:p>
            <a:pPr algn="ctr"/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Contact the College on 06 358 6000</a:t>
            </a:r>
          </a:p>
        </p:txBody>
      </p:sp>
      <p:sp>
        <p:nvSpPr>
          <p:cNvPr id="23" name="Oval 22"/>
          <p:cNvSpPr/>
          <p:nvPr/>
        </p:nvSpPr>
        <p:spPr>
          <a:xfrm>
            <a:off x="7203894" y="3522524"/>
            <a:ext cx="589360" cy="567928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0" y="1765509"/>
            <a:ext cx="2286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316" y="1750987"/>
            <a:ext cx="2286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720" y="3691304"/>
            <a:ext cx="2286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766" y="3691304"/>
            <a:ext cx="228600" cy="2286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</p:spTree>
    <p:extLst>
      <p:ext uri="{BB962C8B-B14F-4D97-AF65-F5344CB8AC3E}">
        <p14:creationId xmlns:p14="http://schemas.microsoft.com/office/powerpoint/2010/main" val="3573615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475356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Section 3.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Sorting out a bullying situation?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64102" y="4379949"/>
            <a:ext cx="6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This section is about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4102" y="4726198"/>
            <a:ext cx="681579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How to manage a bullying situation</a:t>
            </a:r>
          </a:p>
          <a:p>
            <a:pPr algn="ctr"/>
            <a:endParaRPr lang="en-US" sz="1100" dirty="0"/>
          </a:p>
          <a:p>
            <a:pPr algn="ctr"/>
            <a:endParaRPr lang="en-US" sz="9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678" y="2549048"/>
            <a:ext cx="3221282" cy="1647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98970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378286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Managing a bullying situation…?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Tips for senior nurses and managers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Freeform 29"/>
          <p:cNvSpPr>
            <a:spLocks/>
          </p:cNvSpPr>
          <p:nvPr/>
        </p:nvSpPr>
        <p:spPr bwMode="auto">
          <a:xfrm flipH="1">
            <a:off x="4836641" y="5042068"/>
            <a:ext cx="1931201" cy="196081"/>
          </a:xfrm>
          <a:custGeom>
            <a:avLst/>
            <a:gdLst>
              <a:gd name="T0" fmla="*/ 0 w 1566"/>
              <a:gd name="T1" fmla="*/ 0 h 159"/>
              <a:gd name="T2" fmla="*/ 0 w 1566"/>
              <a:gd name="T3" fmla="*/ 159 h 159"/>
              <a:gd name="T4" fmla="*/ 1407 w 1566"/>
              <a:gd name="T5" fmla="*/ 159 h 159"/>
              <a:gd name="T6" fmla="*/ 1566 w 1566"/>
              <a:gd name="T7" fmla="*/ 0 h 159"/>
              <a:gd name="T8" fmla="*/ 0 w 1566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6" h="159">
                <a:moveTo>
                  <a:pt x="0" y="0"/>
                </a:moveTo>
                <a:lnTo>
                  <a:pt x="0" y="159"/>
                </a:lnTo>
                <a:lnTo>
                  <a:pt x="1407" y="159"/>
                </a:lnTo>
                <a:lnTo>
                  <a:pt x="156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 flipH="1">
            <a:off x="4836641" y="4533987"/>
            <a:ext cx="194847" cy="5080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4" name="Freeform 31"/>
          <p:cNvSpPr>
            <a:spLocks/>
          </p:cNvSpPr>
          <p:nvPr/>
        </p:nvSpPr>
        <p:spPr bwMode="auto">
          <a:xfrm flipH="1">
            <a:off x="3634265" y="4339141"/>
            <a:ext cx="1397223" cy="194847"/>
          </a:xfrm>
          <a:custGeom>
            <a:avLst/>
            <a:gdLst>
              <a:gd name="T0" fmla="*/ 158 w 1133"/>
              <a:gd name="T1" fmla="*/ 0 h 158"/>
              <a:gd name="T2" fmla="*/ 0 w 1133"/>
              <a:gd name="T3" fmla="*/ 158 h 158"/>
              <a:gd name="T4" fmla="*/ 974 w 1133"/>
              <a:gd name="T5" fmla="*/ 158 h 158"/>
              <a:gd name="T6" fmla="*/ 1133 w 1133"/>
              <a:gd name="T7" fmla="*/ 0 h 158"/>
              <a:gd name="T8" fmla="*/ 158 w 1133"/>
              <a:gd name="T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3" h="158">
                <a:moveTo>
                  <a:pt x="158" y="0"/>
                </a:moveTo>
                <a:lnTo>
                  <a:pt x="0" y="158"/>
                </a:lnTo>
                <a:lnTo>
                  <a:pt x="974" y="158"/>
                </a:lnTo>
                <a:lnTo>
                  <a:pt x="1133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5" name="Freeform 32"/>
          <p:cNvSpPr>
            <a:spLocks/>
          </p:cNvSpPr>
          <p:nvPr/>
        </p:nvSpPr>
        <p:spPr bwMode="auto">
          <a:xfrm flipH="1">
            <a:off x="3635498" y="3831059"/>
            <a:ext cx="194847" cy="702927"/>
          </a:xfrm>
          <a:custGeom>
            <a:avLst/>
            <a:gdLst>
              <a:gd name="T0" fmla="*/ 0 w 158"/>
              <a:gd name="T1" fmla="*/ 0 h 570"/>
              <a:gd name="T2" fmla="*/ 0 w 158"/>
              <a:gd name="T3" fmla="*/ 570 h 570"/>
              <a:gd name="T4" fmla="*/ 158 w 158"/>
              <a:gd name="T5" fmla="*/ 412 h 570"/>
              <a:gd name="T6" fmla="*/ 158 w 158"/>
              <a:gd name="T7" fmla="*/ 0 h 570"/>
              <a:gd name="T8" fmla="*/ 0 w 158"/>
              <a:gd name="T9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" h="570">
                <a:moveTo>
                  <a:pt x="0" y="0"/>
                </a:moveTo>
                <a:lnTo>
                  <a:pt x="0" y="570"/>
                </a:lnTo>
                <a:lnTo>
                  <a:pt x="158" y="412"/>
                </a:lnTo>
                <a:lnTo>
                  <a:pt x="1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6" name="Freeform 33"/>
          <p:cNvSpPr>
            <a:spLocks/>
          </p:cNvSpPr>
          <p:nvPr/>
        </p:nvSpPr>
        <p:spPr bwMode="auto">
          <a:xfrm flipH="1">
            <a:off x="2435590" y="3636213"/>
            <a:ext cx="1394756" cy="194847"/>
          </a:xfrm>
          <a:custGeom>
            <a:avLst/>
            <a:gdLst>
              <a:gd name="T0" fmla="*/ 158 w 1131"/>
              <a:gd name="T1" fmla="*/ 0 h 158"/>
              <a:gd name="T2" fmla="*/ 0 w 1131"/>
              <a:gd name="T3" fmla="*/ 158 h 158"/>
              <a:gd name="T4" fmla="*/ 972 w 1131"/>
              <a:gd name="T5" fmla="*/ 158 h 158"/>
              <a:gd name="T6" fmla="*/ 1131 w 1131"/>
              <a:gd name="T7" fmla="*/ 0 h 158"/>
              <a:gd name="T8" fmla="*/ 158 w 1131"/>
              <a:gd name="T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1" h="158">
                <a:moveTo>
                  <a:pt x="158" y="0"/>
                </a:moveTo>
                <a:lnTo>
                  <a:pt x="0" y="158"/>
                </a:lnTo>
                <a:lnTo>
                  <a:pt x="972" y="158"/>
                </a:lnTo>
                <a:lnTo>
                  <a:pt x="1131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7" name="Freeform 34"/>
          <p:cNvSpPr>
            <a:spLocks/>
          </p:cNvSpPr>
          <p:nvPr/>
        </p:nvSpPr>
        <p:spPr bwMode="auto">
          <a:xfrm flipH="1">
            <a:off x="2436822" y="3128132"/>
            <a:ext cx="194847" cy="702927"/>
          </a:xfrm>
          <a:custGeom>
            <a:avLst/>
            <a:gdLst>
              <a:gd name="T0" fmla="*/ 0 w 158"/>
              <a:gd name="T1" fmla="*/ 0 h 570"/>
              <a:gd name="T2" fmla="*/ 0 w 158"/>
              <a:gd name="T3" fmla="*/ 570 h 570"/>
              <a:gd name="T4" fmla="*/ 158 w 158"/>
              <a:gd name="T5" fmla="*/ 412 h 570"/>
              <a:gd name="T6" fmla="*/ 158 w 158"/>
              <a:gd name="T7" fmla="*/ 0 h 570"/>
              <a:gd name="T8" fmla="*/ 0 w 158"/>
              <a:gd name="T9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" h="570">
                <a:moveTo>
                  <a:pt x="0" y="0"/>
                </a:moveTo>
                <a:lnTo>
                  <a:pt x="0" y="570"/>
                </a:lnTo>
                <a:lnTo>
                  <a:pt x="158" y="412"/>
                </a:lnTo>
                <a:lnTo>
                  <a:pt x="1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8" name="Freeform 35"/>
          <p:cNvSpPr>
            <a:spLocks/>
          </p:cNvSpPr>
          <p:nvPr/>
        </p:nvSpPr>
        <p:spPr bwMode="auto">
          <a:xfrm flipH="1">
            <a:off x="1234445" y="2933285"/>
            <a:ext cx="1397223" cy="194847"/>
          </a:xfrm>
          <a:custGeom>
            <a:avLst/>
            <a:gdLst>
              <a:gd name="T0" fmla="*/ 158 w 1133"/>
              <a:gd name="T1" fmla="*/ 0 h 158"/>
              <a:gd name="T2" fmla="*/ 0 w 1133"/>
              <a:gd name="T3" fmla="*/ 158 h 158"/>
              <a:gd name="T4" fmla="*/ 973 w 1133"/>
              <a:gd name="T5" fmla="*/ 158 h 158"/>
              <a:gd name="T6" fmla="*/ 1133 w 1133"/>
              <a:gd name="T7" fmla="*/ 0 h 158"/>
              <a:gd name="T8" fmla="*/ 158 w 1133"/>
              <a:gd name="T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3" h="158">
                <a:moveTo>
                  <a:pt x="158" y="0"/>
                </a:moveTo>
                <a:lnTo>
                  <a:pt x="0" y="158"/>
                </a:lnTo>
                <a:lnTo>
                  <a:pt x="973" y="158"/>
                </a:lnTo>
                <a:lnTo>
                  <a:pt x="1133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9" name="Freeform 36"/>
          <p:cNvSpPr>
            <a:spLocks/>
          </p:cNvSpPr>
          <p:nvPr/>
        </p:nvSpPr>
        <p:spPr bwMode="auto">
          <a:xfrm flipH="1">
            <a:off x="1238146" y="2425205"/>
            <a:ext cx="194847" cy="702927"/>
          </a:xfrm>
          <a:custGeom>
            <a:avLst/>
            <a:gdLst>
              <a:gd name="T0" fmla="*/ 0 w 158"/>
              <a:gd name="T1" fmla="*/ 0 h 570"/>
              <a:gd name="T2" fmla="*/ 0 w 158"/>
              <a:gd name="T3" fmla="*/ 570 h 570"/>
              <a:gd name="T4" fmla="*/ 158 w 158"/>
              <a:gd name="T5" fmla="*/ 412 h 570"/>
              <a:gd name="T6" fmla="*/ 158 w 158"/>
              <a:gd name="T7" fmla="*/ 0 h 570"/>
              <a:gd name="T8" fmla="*/ 0 w 158"/>
              <a:gd name="T9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" h="570">
                <a:moveTo>
                  <a:pt x="0" y="0"/>
                </a:moveTo>
                <a:lnTo>
                  <a:pt x="0" y="570"/>
                </a:lnTo>
                <a:lnTo>
                  <a:pt x="158" y="412"/>
                </a:lnTo>
                <a:lnTo>
                  <a:pt x="1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20" name="Freeform 37"/>
          <p:cNvSpPr>
            <a:spLocks/>
          </p:cNvSpPr>
          <p:nvPr/>
        </p:nvSpPr>
        <p:spPr bwMode="auto">
          <a:xfrm flipH="1">
            <a:off x="1" y="2230358"/>
            <a:ext cx="1432991" cy="196698"/>
          </a:xfrm>
          <a:custGeom>
            <a:avLst/>
            <a:gdLst>
              <a:gd name="T0" fmla="*/ 158 w 1133"/>
              <a:gd name="T1" fmla="*/ 0 h 158"/>
              <a:gd name="T2" fmla="*/ 0 w 1133"/>
              <a:gd name="T3" fmla="*/ 158 h 158"/>
              <a:gd name="T4" fmla="*/ 973 w 1133"/>
              <a:gd name="T5" fmla="*/ 158 h 158"/>
              <a:gd name="T6" fmla="*/ 1133 w 1133"/>
              <a:gd name="T7" fmla="*/ 0 h 158"/>
              <a:gd name="T8" fmla="*/ 158 w 1133"/>
              <a:gd name="T9" fmla="*/ 0 h 158"/>
              <a:gd name="connsiteX0" fmla="*/ 1395 w 10256"/>
              <a:gd name="connsiteY0" fmla="*/ 0 h 10095"/>
              <a:gd name="connsiteX1" fmla="*/ 0 w 10256"/>
              <a:gd name="connsiteY1" fmla="*/ 10000 h 10095"/>
              <a:gd name="connsiteX2" fmla="*/ 10256 w 10256"/>
              <a:gd name="connsiteY2" fmla="*/ 10095 h 10095"/>
              <a:gd name="connsiteX3" fmla="*/ 10000 w 10256"/>
              <a:gd name="connsiteY3" fmla="*/ 0 h 10095"/>
              <a:gd name="connsiteX4" fmla="*/ 1395 w 10256"/>
              <a:gd name="connsiteY4" fmla="*/ 0 h 10095"/>
              <a:gd name="connsiteX0" fmla="*/ 1395 w 10256"/>
              <a:gd name="connsiteY0" fmla="*/ 0 h 10095"/>
              <a:gd name="connsiteX1" fmla="*/ 0 w 10256"/>
              <a:gd name="connsiteY1" fmla="*/ 10000 h 10095"/>
              <a:gd name="connsiteX2" fmla="*/ 10256 w 10256"/>
              <a:gd name="connsiteY2" fmla="*/ 10095 h 10095"/>
              <a:gd name="connsiteX3" fmla="*/ 10146 w 10256"/>
              <a:gd name="connsiteY3" fmla="*/ 0 h 10095"/>
              <a:gd name="connsiteX4" fmla="*/ 1395 w 10256"/>
              <a:gd name="connsiteY4" fmla="*/ 0 h 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" h="10095">
                <a:moveTo>
                  <a:pt x="1395" y="0"/>
                </a:moveTo>
                <a:lnTo>
                  <a:pt x="0" y="10000"/>
                </a:lnTo>
                <a:lnTo>
                  <a:pt x="10256" y="10095"/>
                </a:lnTo>
                <a:cubicBezTo>
                  <a:pt x="10171" y="6730"/>
                  <a:pt x="10231" y="3365"/>
                  <a:pt x="10146" y="0"/>
                </a:cubicBezTo>
                <a:lnTo>
                  <a:pt x="139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21" name="Rectangle 20"/>
          <p:cNvSpPr/>
          <p:nvPr/>
        </p:nvSpPr>
        <p:spPr>
          <a:xfrm>
            <a:off x="2321274" y="2483599"/>
            <a:ext cx="30960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Use principles of natural justice, use timeframes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21274" y="2233277"/>
            <a:ext cx="468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Treat all matters seriously and act promptly</a:t>
            </a:r>
          </a:p>
        </p:txBody>
      </p:sp>
      <p:sp>
        <p:nvSpPr>
          <p:cNvPr id="23" name="Oval 22"/>
          <p:cNvSpPr/>
          <p:nvPr/>
        </p:nvSpPr>
        <p:spPr>
          <a:xfrm>
            <a:off x="1627279" y="2233277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157" y="2393297"/>
            <a:ext cx="228600" cy="2286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480100" y="3183608"/>
            <a:ext cx="30960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Anyone involved should be protected from victimization.  Treat all workers with sensitivity, respect and courtesy.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80100" y="2933285"/>
            <a:ext cx="455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Ensure non- victimization, support all parties</a:t>
            </a:r>
          </a:p>
        </p:txBody>
      </p:sp>
      <p:sp>
        <p:nvSpPr>
          <p:cNvPr id="27" name="Oval 26"/>
          <p:cNvSpPr/>
          <p:nvPr/>
        </p:nvSpPr>
        <p:spPr>
          <a:xfrm>
            <a:off x="2786105" y="2933285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/>
          <p:cNvSpPr/>
          <p:nvPr/>
        </p:nvSpPr>
        <p:spPr>
          <a:xfrm>
            <a:off x="4661786" y="3889454"/>
            <a:ext cx="30960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Be impartial, the lead person should not be directly involved in the incident or have professional/ personal bias.  Clear rationale for actions/ non action and timeframes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9620" y="3639132"/>
            <a:ext cx="448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Be neutral, communicate process &amp; outcomes</a:t>
            </a:r>
          </a:p>
        </p:txBody>
      </p:sp>
      <p:sp>
        <p:nvSpPr>
          <p:cNvPr id="30" name="Oval 29"/>
          <p:cNvSpPr/>
          <p:nvPr/>
        </p:nvSpPr>
        <p:spPr>
          <a:xfrm>
            <a:off x="3967791" y="3639132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/>
          <p:cNvSpPr/>
          <p:nvPr/>
        </p:nvSpPr>
        <p:spPr>
          <a:xfrm>
            <a:off x="6879379" y="4879918"/>
            <a:ext cx="1997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Limit information to only the concerned parties</a:t>
            </a:r>
          </a:p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Include in records interviews, who was present and agreed outcomes. 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62929" y="4325063"/>
            <a:ext cx="345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Maintain confidentiality, document, keep records. </a:t>
            </a:r>
          </a:p>
        </p:txBody>
      </p:sp>
      <p:sp>
        <p:nvSpPr>
          <p:cNvPr id="33" name="Oval 32"/>
          <p:cNvSpPr/>
          <p:nvPr/>
        </p:nvSpPr>
        <p:spPr>
          <a:xfrm>
            <a:off x="5143025" y="4350532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6" y="3095370"/>
            <a:ext cx="228600" cy="228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11" y="3790730"/>
            <a:ext cx="228600" cy="228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953" y="4493461"/>
            <a:ext cx="228600" cy="228600"/>
          </a:xfrm>
          <a:prstGeom prst="rect">
            <a:avLst/>
          </a:prstGeom>
        </p:spPr>
      </p:pic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9339" y="4722061"/>
            <a:ext cx="4220281" cy="1015663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NZ" dirty="0"/>
              <a:t>Much more information at :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effectLst/>
                <a:hlinkClick r:id="rId6"/>
              </a:rPr>
              <a:t>http://www.worksafe.govt.nz/worksafe/information-guidance/all-guidance-items/bullying-guidelines/workplace-bullying</a:t>
            </a:r>
            <a:endParaRPr lang="en-US" sz="140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8799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83586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For more information…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Rectangle 1"/>
          <p:cNvSpPr/>
          <p:nvPr/>
        </p:nvSpPr>
        <p:spPr>
          <a:xfrm>
            <a:off x="2310015" y="2912212"/>
            <a:ext cx="48668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3200" dirty="0">
                <a:hlinkClick r:id="rId2"/>
              </a:rPr>
              <a:t>http://www.nurse.org.nz/</a:t>
            </a:r>
            <a:endParaRPr lang="en-NZ" sz="3200" dirty="0"/>
          </a:p>
          <a:p>
            <a:pPr algn="ctr"/>
            <a:endParaRPr lang="en-NZ" sz="3200" dirty="0"/>
          </a:p>
          <a:p>
            <a:pPr algn="ctr"/>
            <a:r>
              <a:rPr lang="en-NZ" sz="3200" dirty="0">
                <a:hlinkClick r:id="rId3"/>
              </a:rPr>
              <a:t>admin@nurse.org.nz</a:t>
            </a:r>
            <a:endParaRPr lang="en-NZ" sz="3200" dirty="0"/>
          </a:p>
          <a:p>
            <a:pPr algn="ctr"/>
            <a:endParaRPr lang="en-NZ" sz="3200" dirty="0"/>
          </a:p>
          <a:p>
            <a:pPr algn="ctr"/>
            <a:endParaRPr lang="en-NZ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4898180"/>
            <a:ext cx="3733800" cy="14001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36394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44000" cy="6857999"/>
          </a:xfrm>
          <a:prstGeom prst="rect">
            <a:avLst/>
          </a:prstGeom>
          <a:solidFill>
            <a:schemeClr val="tx2">
              <a:lumMod val="5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/>
          <p:cNvGrpSpPr/>
          <p:nvPr/>
        </p:nvGrpSpPr>
        <p:grpSpPr>
          <a:xfrm>
            <a:off x="0" y="3006343"/>
            <a:ext cx="9144000" cy="1683132"/>
            <a:chOff x="0" y="633031"/>
            <a:chExt cx="12192000" cy="2244178"/>
          </a:xfrm>
        </p:grpSpPr>
        <p:sp>
          <p:nvSpPr>
            <p:cNvPr id="6" name="TextBox 5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bas Neue" panose="020B0606020202050201" pitchFamily="34" charset="0"/>
                </a:rPr>
                <a:t>The end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740397" y="1676880"/>
              <a:ext cx="10944665" cy="120032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Check out our other </a:t>
              </a:r>
              <a:r>
                <a:rPr lang="en-US" sz="1050">
                  <a:solidFill>
                    <a:schemeClr val="bg1"/>
                  </a:solidFill>
                </a:rPr>
                <a:t>professional support </a:t>
              </a:r>
              <a:r>
                <a:rPr lang="en-US" sz="1050" dirty="0">
                  <a:solidFill>
                    <a:schemeClr val="bg1"/>
                  </a:solidFill>
                </a:rPr>
                <a:t>presentations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About us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Portfolios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Practice issues 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555299" y="4055007"/>
            <a:ext cx="8208499" cy="2539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99" y="1876931"/>
            <a:ext cx="914400" cy="914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08448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Z 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6556A"/>
      </a:accent1>
      <a:accent2>
        <a:srgbClr val="0087B1"/>
      </a:accent2>
      <a:accent3>
        <a:srgbClr val="45BE9B"/>
      </a:accent3>
      <a:accent4>
        <a:srgbClr val="A0BC34"/>
      </a:accent4>
      <a:accent5>
        <a:srgbClr val="FB8734"/>
      </a:accent5>
      <a:accent6>
        <a:srgbClr val="D44024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2136</TotalTime>
  <Words>1653</Words>
  <Application>Microsoft Office PowerPoint</Application>
  <PresentationFormat>On-screen Show (4:3)</PresentationFormat>
  <Paragraphs>230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Bebas Neue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kynance consulting</cp:lastModifiedBy>
  <cp:revision>62</cp:revision>
  <dcterms:created xsi:type="dcterms:W3CDTF">2016-11-11T20:36:48Z</dcterms:created>
  <dcterms:modified xsi:type="dcterms:W3CDTF">2017-11-02T05:23:50Z</dcterms:modified>
</cp:coreProperties>
</file>